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336" r:id="rId10"/>
    <p:sldId id="264" r:id="rId11"/>
    <p:sldId id="265"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85" r:id="rId25"/>
    <p:sldId id="331" r:id="rId26"/>
    <p:sldId id="330" r:id="rId27"/>
    <p:sldId id="286" r:id="rId28"/>
    <p:sldId id="287" r:id="rId29"/>
    <p:sldId id="288" r:id="rId30"/>
    <p:sldId id="289" r:id="rId31"/>
    <p:sldId id="290" r:id="rId32"/>
    <p:sldId id="291" r:id="rId33"/>
    <p:sldId id="292" r:id="rId34"/>
    <p:sldId id="293" r:id="rId35"/>
    <p:sldId id="294" r:id="rId36"/>
    <p:sldId id="295" r:id="rId37"/>
    <p:sldId id="296" r:id="rId38"/>
    <p:sldId id="328" r:id="rId39"/>
    <p:sldId id="310" r:id="rId40"/>
    <p:sldId id="323" r:id="rId41"/>
    <p:sldId id="299" r:id="rId42"/>
    <p:sldId id="329" r:id="rId43"/>
    <p:sldId id="320" r:id="rId44"/>
    <p:sldId id="332" r:id="rId45"/>
    <p:sldId id="334" r:id="rId46"/>
    <p:sldId id="335" r:id="rId47"/>
    <p:sldId id="333" r:id="rId48"/>
    <p:sldId id="280" r:id="rId49"/>
    <p:sldId id="279" r:id="rId50"/>
    <p:sldId id="281" r:id="rId51"/>
    <p:sldId id="282" r:id="rId52"/>
    <p:sldId id="283" r:id="rId53"/>
    <p:sldId id="284"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5089BC"/>
    <a:srgbClr val="97B9E0"/>
    <a:srgbClr val="9CC7E4"/>
    <a:srgbClr val="B2D3EA"/>
    <a:srgbClr val="8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8" d="100"/>
          <a:sy n="108" d="100"/>
        </p:scale>
        <p:origin x="7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aodonn1\Dropbox%20(ASU)\Circuit%20Tutor\FOLDER%20FOR%20MEGAN\Data%20Pull%20for%20Brian\Faculty%20Spring%202021%20chart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0" i="0" baseline="0" dirty="0">
                <a:effectLst/>
              </a:rPr>
              <a:t>Please indicate the extent to which you feel the following aspects of Circuit Tutor are useful to your students. </a:t>
            </a:r>
            <a:endParaRPr lang="en-US" sz="1600" dirty="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'Usefulness to students'!$B$12</c:f>
              <c:strCache>
                <c:ptCount val="1"/>
                <c:pt idx="0">
                  <c:v>E/S useful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'Usefulness to students'!$A$13:$A$17</c:f>
              <c:strCache>
                <c:ptCount val="5"/>
                <c:pt idx="0">
                  <c:v>The user interface for entering equations</c:v>
                </c:pt>
                <c:pt idx="1">
                  <c:v>The on-screen circuit editor</c:v>
                </c:pt>
                <c:pt idx="2">
                  <c:v>The introductory tutorials</c:v>
                </c:pt>
                <c:pt idx="3">
                  <c:v>The video (YouTube) resources</c:v>
                </c:pt>
                <c:pt idx="4">
                  <c:v>The worked examples/detailed explanations</c:v>
                </c:pt>
              </c:strCache>
            </c:strRef>
          </c:cat>
          <c:val>
            <c:numRef>
              <c:f>'Usefulness to students'!$B$13:$B$17</c:f>
              <c:numCache>
                <c:formatCode>0%</c:formatCode>
                <c:ptCount val="5"/>
                <c:pt idx="0">
                  <c:v>0.57999999999999996</c:v>
                </c:pt>
                <c:pt idx="1">
                  <c:v>0.72</c:v>
                </c:pt>
                <c:pt idx="2">
                  <c:v>0.86</c:v>
                </c:pt>
                <c:pt idx="3">
                  <c:v>1</c:v>
                </c:pt>
                <c:pt idx="4">
                  <c:v>1</c:v>
                </c:pt>
              </c:numCache>
            </c:numRef>
          </c:val>
          <c:extLst>
            <c:ext xmlns:c16="http://schemas.microsoft.com/office/drawing/2014/chart" uri="{C3380CC4-5D6E-409C-BE32-E72D297353CC}">
              <c16:uniqueId val="{00000000-088F-4C4E-ACB6-74EAF2D11780}"/>
            </c:ext>
          </c:extLst>
        </c:ser>
        <c:dLbls>
          <c:showLegendKey val="0"/>
          <c:showVal val="0"/>
          <c:showCatName val="0"/>
          <c:showSerName val="0"/>
          <c:showPercent val="0"/>
          <c:showBubbleSize val="0"/>
        </c:dLbls>
        <c:gapWidth val="182"/>
        <c:axId val="1703406271"/>
        <c:axId val="1551418927"/>
      </c:barChart>
      <c:catAx>
        <c:axId val="17034062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551418927"/>
        <c:crosses val="autoZero"/>
        <c:auto val="1"/>
        <c:lblAlgn val="ctr"/>
        <c:lblOffset val="100"/>
        <c:noMultiLvlLbl val="0"/>
      </c:catAx>
      <c:valAx>
        <c:axId val="1551418927"/>
        <c:scaling>
          <c:orientation val="minMax"/>
        </c:scaling>
        <c:delete val="1"/>
        <c:axPos val="b"/>
        <c:numFmt formatCode="0%" sourceLinked="1"/>
        <c:majorTickMark val="none"/>
        <c:minorTickMark val="none"/>
        <c:tickLblPos val="nextTo"/>
        <c:crossAx val="170340627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492F0-2B3B-49D6-883B-8E8BB31C3C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07900A7-A63C-4EDD-8267-E416065C16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2BF5DA-70E2-4596-B0BD-F7AAC41C401B}"/>
              </a:ext>
            </a:extLst>
          </p:cNvPr>
          <p:cNvSpPr>
            <a:spLocks noGrp="1"/>
          </p:cNvSpPr>
          <p:nvPr>
            <p:ph type="dt" sz="half" idx="10"/>
          </p:nvPr>
        </p:nvSpPr>
        <p:spPr/>
        <p:txBody>
          <a:bodyPr/>
          <a:lstStyle/>
          <a:p>
            <a:fld id="{79465A9B-B441-4CFA-800F-044BBA8BF439}" type="datetimeFigureOut">
              <a:rPr lang="en-US" smtClean="0"/>
              <a:t>6/22/2022</a:t>
            </a:fld>
            <a:endParaRPr lang="en-US" dirty="0"/>
          </a:p>
        </p:txBody>
      </p:sp>
      <p:sp>
        <p:nvSpPr>
          <p:cNvPr id="5" name="Footer Placeholder 4">
            <a:extLst>
              <a:ext uri="{FF2B5EF4-FFF2-40B4-BE49-F238E27FC236}">
                <a16:creationId xmlns:a16="http://schemas.microsoft.com/office/drawing/2014/main" id="{A9D4DF70-4861-430F-B7BB-754F41F9BC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057C92-0B6F-4C78-B67F-0DA6FF6E4505}"/>
              </a:ext>
            </a:extLst>
          </p:cNvPr>
          <p:cNvSpPr>
            <a:spLocks noGrp="1"/>
          </p:cNvSpPr>
          <p:nvPr>
            <p:ph type="sldNum" sz="quarter" idx="12"/>
          </p:nvPr>
        </p:nvSpPr>
        <p:spPr/>
        <p:txBody>
          <a:bodyPr/>
          <a:lstStyle/>
          <a:p>
            <a:fld id="{0CDF19E1-5E21-4362-A6C6-54711978FB51}" type="slidenum">
              <a:rPr lang="en-US" smtClean="0"/>
              <a:t>‹#›</a:t>
            </a:fld>
            <a:endParaRPr lang="en-US" dirty="0"/>
          </a:p>
        </p:txBody>
      </p:sp>
      <p:sp>
        <p:nvSpPr>
          <p:cNvPr id="7" name="Rectangle 11">
            <a:extLst>
              <a:ext uri="{FF2B5EF4-FFF2-40B4-BE49-F238E27FC236}">
                <a16:creationId xmlns:a16="http://schemas.microsoft.com/office/drawing/2014/main" id="{3305DB60-CE1B-40C8-B802-4F5ABAB55ADA}"/>
              </a:ext>
            </a:extLst>
          </p:cNvPr>
          <p:cNvSpPr>
            <a:spLocks noChangeArrowheads="1"/>
          </p:cNvSpPr>
          <p:nvPr userDrawn="1"/>
        </p:nvSpPr>
        <p:spPr bwMode="auto">
          <a:xfrm>
            <a:off x="374904" y="679450"/>
            <a:ext cx="11448288" cy="5956300"/>
          </a:xfrm>
          <a:prstGeom prst="rect">
            <a:avLst/>
          </a:prstGeom>
          <a:noFill/>
          <a:ln w="76200" cmpd="tri">
            <a:solidFill>
              <a:srgbClr val="8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50000"/>
              </a:spcBef>
              <a:defRPr b="1">
                <a:solidFill>
                  <a:schemeClr val="tx1"/>
                </a:solidFill>
                <a:latin typeface="Times New Roman" panose="02020603050405020304" pitchFamily="18" charset="0"/>
                <a:ea typeface="SimSun" panose="02010600030101010101" pitchFamily="2" charset="-122"/>
              </a:defRPr>
            </a:lvl1pPr>
            <a:lvl2pPr marL="742950" indent="-285750">
              <a:spcBef>
                <a:spcPct val="50000"/>
              </a:spcBef>
              <a:defRPr b="1">
                <a:solidFill>
                  <a:schemeClr val="tx1"/>
                </a:solidFill>
                <a:latin typeface="Times New Roman" panose="02020603050405020304" pitchFamily="18" charset="0"/>
                <a:ea typeface="SimSun" panose="02010600030101010101" pitchFamily="2" charset="-122"/>
              </a:defRPr>
            </a:lvl2pPr>
            <a:lvl3pPr marL="1143000" indent="-228600">
              <a:spcBef>
                <a:spcPct val="50000"/>
              </a:spcBef>
              <a:defRPr b="1">
                <a:solidFill>
                  <a:schemeClr val="tx1"/>
                </a:solidFill>
                <a:latin typeface="Times New Roman" panose="02020603050405020304" pitchFamily="18" charset="0"/>
                <a:ea typeface="SimSun" panose="02010600030101010101" pitchFamily="2" charset="-122"/>
              </a:defRPr>
            </a:lvl3pPr>
            <a:lvl4pPr marL="1600200" indent="-228600">
              <a:spcBef>
                <a:spcPct val="50000"/>
              </a:spcBef>
              <a:defRPr b="1">
                <a:solidFill>
                  <a:schemeClr val="tx1"/>
                </a:solidFill>
                <a:latin typeface="Times New Roman" panose="02020603050405020304" pitchFamily="18" charset="0"/>
                <a:ea typeface="SimSun" panose="02010600030101010101" pitchFamily="2" charset="-122"/>
              </a:defRPr>
            </a:lvl4pPr>
            <a:lvl5pPr marL="2057400" indent="-228600">
              <a:spcBef>
                <a:spcPct val="50000"/>
              </a:spcBef>
              <a:defRPr b="1">
                <a:solidFill>
                  <a:schemeClr val="tx1"/>
                </a:solidFill>
                <a:latin typeface="Times New Roman" panose="02020603050405020304" pitchFamily="18" charset="0"/>
                <a:ea typeface="SimSun" panose="02010600030101010101" pitchFamily="2" charset="-122"/>
              </a:defRPr>
            </a:lvl5pPr>
            <a:lvl6pPr marL="2514600" indent="-228600" eaLnBrk="0" fontAlgn="base" hangingPunct="0">
              <a:spcBef>
                <a:spcPct val="50000"/>
              </a:spcBef>
              <a:spcAft>
                <a:spcPct val="0"/>
              </a:spcAft>
              <a:defRPr b="1">
                <a:solidFill>
                  <a:schemeClr val="tx1"/>
                </a:solidFill>
                <a:latin typeface="Times New Roman" panose="02020603050405020304" pitchFamily="18" charset="0"/>
                <a:ea typeface="SimSun" panose="02010600030101010101" pitchFamily="2" charset="-122"/>
              </a:defRPr>
            </a:lvl6pPr>
            <a:lvl7pPr marL="2971800" indent="-228600" eaLnBrk="0" fontAlgn="base" hangingPunct="0">
              <a:spcBef>
                <a:spcPct val="50000"/>
              </a:spcBef>
              <a:spcAft>
                <a:spcPct val="0"/>
              </a:spcAft>
              <a:defRPr b="1">
                <a:solidFill>
                  <a:schemeClr val="tx1"/>
                </a:solidFill>
                <a:latin typeface="Times New Roman" panose="02020603050405020304" pitchFamily="18" charset="0"/>
                <a:ea typeface="SimSun" panose="02010600030101010101" pitchFamily="2" charset="-122"/>
              </a:defRPr>
            </a:lvl7pPr>
            <a:lvl8pPr marL="3429000" indent="-228600" eaLnBrk="0" fontAlgn="base" hangingPunct="0">
              <a:spcBef>
                <a:spcPct val="50000"/>
              </a:spcBef>
              <a:spcAft>
                <a:spcPct val="0"/>
              </a:spcAft>
              <a:defRPr b="1">
                <a:solidFill>
                  <a:schemeClr val="tx1"/>
                </a:solidFill>
                <a:latin typeface="Times New Roman" panose="02020603050405020304" pitchFamily="18" charset="0"/>
                <a:ea typeface="SimSun" panose="02010600030101010101" pitchFamily="2" charset="-122"/>
              </a:defRPr>
            </a:lvl8pPr>
            <a:lvl9pPr marL="3886200" indent="-228600" eaLnBrk="0" fontAlgn="base" hangingPunct="0">
              <a:spcBef>
                <a:spcPct val="50000"/>
              </a:spcBef>
              <a:spcAft>
                <a:spcPct val="0"/>
              </a:spcAft>
              <a:defRPr b="1">
                <a:solidFill>
                  <a:schemeClr val="tx1"/>
                </a:solidFill>
                <a:latin typeface="Times New Roman" panose="02020603050405020304" pitchFamily="18" charset="0"/>
                <a:ea typeface="SimSun" panose="02010600030101010101" pitchFamily="2" charset="-122"/>
              </a:defRPr>
            </a:lvl9pPr>
          </a:lstStyle>
          <a:p>
            <a:pPr>
              <a:defRPr/>
            </a:pPr>
            <a:endParaRPr lang="en-US" altLang="en-US" dirty="0"/>
          </a:p>
        </p:txBody>
      </p:sp>
      <p:pic>
        <p:nvPicPr>
          <p:cNvPr id="8" name="Picture 33" descr="https://encrypted-tbn0.gstatic.com/images?q=tbn:ANd9GcQoEh-s2u6znLucleTjHTY_561ekjUO3Z8st_aG3R1BuZd2haxs">
            <a:extLst>
              <a:ext uri="{FF2B5EF4-FFF2-40B4-BE49-F238E27FC236}">
                <a16:creationId xmlns:a16="http://schemas.microsoft.com/office/drawing/2014/main" id="{C0798DF9-467B-441F-8B4D-EAABFC13E61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3854" y="79375"/>
            <a:ext cx="25527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a:extLst>
              <a:ext uri="{FF2B5EF4-FFF2-40B4-BE49-F238E27FC236}">
                <a16:creationId xmlns:a16="http://schemas.microsoft.com/office/drawing/2014/main" id="{FF2B4CD0-7DE3-CF28-A9ED-11461ED7FA2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358255" y="79375"/>
            <a:ext cx="502307" cy="50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160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0F668-8039-41DA-9DF1-7952ADDF2139}"/>
              </a:ext>
            </a:extLst>
          </p:cNvPr>
          <p:cNvSpPr>
            <a:spLocks noGrp="1"/>
          </p:cNvSpPr>
          <p:nvPr>
            <p:ph type="title"/>
          </p:nvPr>
        </p:nvSpPr>
        <p:spPr>
          <a:xfrm>
            <a:off x="494169" y="795199"/>
            <a:ext cx="10515600" cy="657576"/>
          </a:xfrm>
        </p:spPr>
        <p:txBody>
          <a:bodyPr>
            <a:normAutofit/>
          </a:bodyPr>
          <a:lstStyle>
            <a:lvl1pPr>
              <a:defRPr sz="2800" b="1"/>
            </a:lvl1pPr>
          </a:lstStyle>
          <a:p>
            <a:r>
              <a:rPr lang="en-US"/>
              <a:t>Click to edit Master title style</a:t>
            </a:r>
          </a:p>
        </p:txBody>
      </p:sp>
      <p:sp>
        <p:nvSpPr>
          <p:cNvPr id="3" name="Content Placeholder 2">
            <a:extLst>
              <a:ext uri="{FF2B5EF4-FFF2-40B4-BE49-F238E27FC236}">
                <a16:creationId xmlns:a16="http://schemas.microsoft.com/office/drawing/2014/main" id="{678E71DC-EEA4-4903-B9EA-8607C41167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1">
            <a:extLst>
              <a:ext uri="{FF2B5EF4-FFF2-40B4-BE49-F238E27FC236}">
                <a16:creationId xmlns:a16="http://schemas.microsoft.com/office/drawing/2014/main" id="{B2254454-25B6-402F-BA32-9136473A86D4}"/>
              </a:ext>
            </a:extLst>
          </p:cNvPr>
          <p:cNvSpPr>
            <a:spLocks noChangeArrowheads="1"/>
          </p:cNvSpPr>
          <p:nvPr userDrawn="1"/>
        </p:nvSpPr>
        <p:spPr bwMode="auto">
          <a:xfrm>
            <a:off x="374904" y="679450"/>
            <a:ext cx="11448288" cy="5956300"/>
          </a:xfrm>
          <a:prstGeom prst="rect">
            <a:avLst/>
          </a:prstGeom>
          <a:noFill/>
          <a:ln w="76200" cmpd="tri">
            <a:solidFill>
              <a:srgbClr val="8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50000"/>
              </a:spcBef>
              <a:defRPr b="1">
                <a:solidFill>
                  <a:schemeClr val="tx1"/>
                </a:solidFill>
                <a:latin typeface="Times New Roman" panose="02020603050405020304" pitchFamily="18" charset="0"/>
                <a:ea typeface="SimSun" panose="02010600030101010101" pitchFamily="2" charset="-122"/>
              </a:defRPr>
            </a:lvl1pPr>
            <a:lvl2pPr marL="742950" indent="-285750">
              <a:spcBef>
                <a:spcPct val="50000"/>
              </a:spcBef>
              <a:defRPr b="1">
                <a:solidFill>
                  <a:schemeClr val="tx1"/>
                </a:solidFill>
                <a:latin typeface="Times New Roman" panose="02020603050405020304" pitchFamily="18" charset="0"/>
                <a:ea typeface="SimSun" panose="02010600030101010101" pitchFamily="2" charset="-122"/>
              </a:defRPr>
            </a:lvl2pPr>
            <a:lvl3pPr marL="1143000" indent="-228600">
              <a:spcBef>
                <a:spcPct val="50000"/>
              </a:spcBef>
              <a:defRPr b="1">
                <a:solidFill>
                  <a:schemeClr val="tx1"/>
                </a:solidFill>
                <a:latin typeface="Times New Roman" panose="02020603050405020304" pitchFamily="18" charset="0"/>
                <a:ea typeface="SimSun" panose="02010600030101010101" pitchFamily="2" charset="-122"/>
              </a:defRPr>
            </a:lvl3pPr>
            <a:lvl4pPr marL="1600200" indent="-228600">
              <a:spcBef>
                <a:spcPct val="50000"/>
              </a:spcBef>
              <a:defRPr b="1">
                <a:solidFill>
                  <a:schemeClr val="tx1"/>
                </a:solidFill>
                <a:latin typeface="Times New Roman" panose="02020603050405020304" pitchFamily="18" charset="0"/>
                <a:ea typeface="SimSun" panose="02010600030101010101" pitchFamily="2" charset="-122"/>
              </a:defRPr>
            </a:lvl4pPr>
            <a:lvl5pPr marL="2057400" indent="-228600">
              <a:spcBef>
                <a:spcPct val="50000"/>
              </a:spcBef>
              <a:defRPr b="1">
                <a:solidFill>
                  <a:schemeClr val="tx1"/>
                </a:solidFill>
                <a:latin typeface="Times New Roman" panose="02020603050405020304" pitchFamily="18" charset="0"/>
                <a:ea typeface="SimSun" panose="02010600030101010101" pitchFamily="2" charset="-122"/>
              </a:defRPr>
            </a:lvl5pPr>
            <a:lvl6pPr marL="2514600" indent="-228600" eaLnBrk="0" fontAlgn="base" hangingPunct="0">
              <a:spcBef>
                <a:spcPct val="50000"/>
              </a:spcBef>
              <a:spcAft>
                <a:spcPct val="0"/>
              </a:spcAft>
              <a:defRPr b="1">
                <a:solidFill>
                  <a:schemeClr val="tx1"/>
                </a:solidFill>
                <a:latin typeface="Times New Roman" panose="02020603050405020304" pitchFamily="18" charset="0"/>
                <a:ea typeface="SimSun" panose="02010600030101010101" pitchFamily="2" charset="-122"/>
              </a:defRPr>
            </a:lvl6pPr>
            <a:lvl7pPr marL="2971800" indent="-228600" eaLnBrk="0" fontAlgn="base" hangingPunct="0">
              <a:spcBef>
                <a:spcPct val="50000"/>
              </a:spcBef>
              <a:spcAft>
                <a:spcPct val="0"/>
              </a:spcAft>
              <a:defRPr b="1">
                <a:solidFill>
                  <a:schemeClr val="tx1"/>
                </a:solidFill>
                <a:latin typeface="Times New Roman" panose="02020603050405020304" pitchFamily="18" charset="0"/>
                <a:ea typeface="SimSun" panose="02010600030101010101" pitchFamily="2" charset="-122"/>
              </a:defRPr>
            </a:lvl7pPr>
            <a:lvl8pPr marL="3429000" indent="-228600" eaLnBrk="0" fontAlgn="base" hangingPunct="0">
              <a:spcBef>
                <a:spcPct val="50000"/>
              </a:spcBef>
              <a:spcAft>
                <a:spcPct val="0"/>
              </a:spcAft>
              <a:defRPr b="1">
                <a:solidFill>
                  <a:schemeClr val="tx1"/>
                </a:solidFill>
                <a:latin typeface="Times New Roman" panose="02020603050405020304" pitchFamily="18" charset="0"/>
                <a:ea typeface="SimSun" panose="02010600030101010101" pitchFamily="2" charset="-122"/>
              </a:defRPr>
            </a:lvl8pPr>
            <a:lvl9pPr marL="3886200" indent="-228600" eaLnBrk="0" fontAlgn="base" hangingPunct="0">
              <a:spcBef>
                <a:spcPct val="50000"/>
              </a:spcBef>
              <a:spcAft>
                <a:spcPct val="0"/>
              </a:spcAft>
              <a:defRPr b="1">
                <a:solidFill>
                  <a:schemeClr val="tx1"/>
                </a:solidFill>
                <a:latin typeface="Times New Roman" panose="02020603050405020304" pitchFamily="18" charset="0"/>
                <a:ea typeface="SimSun" panose="02010600030101010101" pitchFamily="2" charset="-122"/>
              </a:defRPr>
            </a:lvl9pPr>
          </a:lstStyle>
          <a:p>
            <a:pPr>
              <a:defRPr/>
            </a:pPr>
            <a:endParaRPr lang="en-US" altLang="en-US" dirty="0"/>
          </a:p>
        </p:txBody>
      </p:sp>
      <p:pic>
        <p:nvPicPr>
          <p:cNvPr id="12" name="Picture 33" descr="https://encrypted-tbn0.gstatic.com/images?q=tbn:ANd9GcQoEh-s2u6znLucleTjHTY_561ekjUO3Z8st_aG3R1BuZd2haxs">
            <a:extLst>
              <a:ext uri="{FF2B5EF4-FFF2-40B4-BE49-F238E27FC236}">
                <a16:creationId xmlns:a16="http://schemas.microsoft.com/office/drawing/2014/main" id="{E65054DA-D9BF-4F97-A2CB-D8095F0ACBF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3854" y="79375"/>
            <a:ext cx="25527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a:extLst>
              <a:ext uri="{FF2B5EF4-FFF2-40B4-BE49-F238E27FC236}">
                <a16:creationId xmlns:a16="http://schemas.microsoft.com/office/drawing/2014/main" id="{F065EEEF-CE53-EC35-92FB-3FFD7B4A001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358255" y="79375"/>
            <a:ext cx="502307" cy="50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3730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C0139-9F06-4E8A-878B-67F1C97E85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04E060-3F88-43B1-A88E-E57E8439F4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045D3B-CDEF-4ECD-B8DB-449CDA723CE5}"/>
              </a:ext>
            </a:extLst>
          </p:cNvPr>
          <p:cNvSpPr>
            <a:spLocks noGrp="1"/>
          </p:cNvSpPr>
          <p:nvPr>
            <p:ph type="dt" sz="half" idx="10"/>
          </p:nvPr>
        </p:nvSpPr>
        <p:spPr/>
        <p:txBody>
          <a:bodyPr/>
          <a:lstStyle/>
          <a:p>
            <a:fld id="{79465A9B-B441-4CFA-800F-044BBA8BF439}" type="datetimeFigureOut">
              <a:rPr lang="en-US" smtClean="0"/>
              <a:t>6/22/2022</a:t>
            </a:fld>
            <a:endParaRPr lang="en-US" dirty="0"/>
          </a:p>
        </p:txBody>
      </p:sp>
      <p:sp>
        <p:nvSpPr>
          <p:cNvPr id="5" name="Footer Placeholder 4">
            <a:extLst>
              <a:ext uri="{FF2B5EF4-FFF2-40B4-BE49-F238E27FC236}">
                <a16:creationId xmlns:a16="http://schemas.microsoft.com/office/drawing/2014/main" id="{15A7F6C9-7A00-42BC-BEB0-AB68CF52BEE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2EFEE14-8F2C-426A-A2DB-2F3D56E2379D}"/>
              </a:ext>
            </a:extLst>
          </p:cNvPr>
          <p:cNvSpPr>
            <a:spLocks noGrp="1"/>
          </p:cNvSpPr>
          <p:nvPr>
            <p:ph type="sldNum" sz="quarter" idx="12"/>
          </p:nvPr>
        </p:nvSpPr>
        <p:spPr/>
        <p:txBody>
          <a:bodyPr/>
          <a:lstStyle/>
          <a:p>
            <a:fld id="{0CDF19E1-5E21-4362-A6C6-54711978FB51}" type="slidenum">
              <a:rPr lang="en-US" smtClean="0"/>
              <a:t>‹#›</a:t>
            </a:fld>
            <a:endParaRPr lang="en-US" dirty="0"/>
          </a:p>
        </p:txBody>
      </p:sp>
    </p:spTree>
    <p:extLst>
      <p:ext uri="{BB962C8B-B14F-4D97-AF65-F5344CB8AC3E}">
        <p14:creationId xmlns:p14="http://schemas.microsoft.com/office/powerpoint/2010/main" val="2186116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B910E-0184-44A5-B2DE-86884DA8C4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DECF89-AA3F-4D2C-AED2-9D5D05D4FF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20D2D6-BD5C-4397-AD2E-A924139C64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DAFCB4-46C3-4620-93ED-384D458D794D}"/>
              </a:ext>
            </a:extLst>
          </p:cNvPr>
          <p:cNvSpPr>
            <a:spLocks noGrp="1"/>
          </p:cNvSpPr>
          <p:nvPr>
            <p:ph type="dt" sz="half" idx="10"/>
          </p:nvPr>
        </p:nvSpPr>
        <p:spPr/>
        <p:txBody>
          <a:bodyPr/>
          <a:lstStyle/>
          <a:p>
            <a:fld id="{79465A9B-B441-4CFA-800F-044BBA8BF439}" type="datetimeFigureOut">
              <a:rPr lang="en-US" smtClean="0"/>
              <a:t>6/22/2022</a:t>
            </a:fld>
            <a:endParaRPr lang="en-US" dirty="0"/>
          </a:p>
        </p:txBody>
      </p:sp>
      <p:sp>
        <p:nvSpPr>
          <p:cNvPr id="6" name="Footer Placeholder 5">
            <a:extLst>
              <a:ext uri="{FF2B5EF4-FFF2-40B4-BE49-F238E27FC236}">
                <a16:creationId xmlns:a16="http://schemas.microsoft.com/office/drawing/2014/main" id="{04601896-2D9E-4013-A620-CBB8BD788FD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C975757-F774-4E7F-B9EE-D77BFA6BFBF9}"/>
              </a:ext>
            </a:extLst>
          </p:cNvPr>
          <p:cNvSpPr>
            <a:spLocks noGrp="1"/>
          </p:cNvSpPr>
          <p:nvPr>
            <p:ph type="sldNum" sz="quarter" idx="12"/>
          </p:nvPr>
        </p:nvSpPr>
        <p:spPr/>
        <p:txBody>
          <a:bodyPr/>
          <a:lstStyle/>
          <a:p>
            <a:fld id="{0CDF19E1-5E21-4362-A6C6-54711978FB51}" type="slidenum">
              <a:rPr lang="en-US" smtClean="0"/>
              <a:t>‹#›</a:t>
            </a:fld>
            <a:endParaRPr lang="en-US" dirty="0"/>
          </a:p>
        </p:txBody>
      </p:sp>
    </p:spTree>
    <p:extLst>
      <p:ext uri="{BB962C8B-B14F-4D97-AF65-F5344CB8AC3E}">
        <p14:creationId xmlns:p14="http://schemas.microsoft.com/office/powerpoint/2010/main" val="1156156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449F7-6232-4ECF-A4D0-1C303DA316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A2D589-B1C3-48B1-96EF-EC61F8B480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EED087-5AEF-4C9A-B606-F1BB415FED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8709E6-926B-43A3-9381-BE33234D0B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4BAD13-9692-43BE-9952-8DC7802438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CFC3BA-E41F-42C9-B9DF-D9DE88694DD0}"/>
              </a:ext>
            </a:extLst>
          </p:cNvPr>
          <p:cNvSpPr>
            <a:spLocks noGrp="1"/>
          </p:cNvSpPr>
          <p:nvPr>
            <p:ph type="dt" sz="half" idx="10"/>
          </p:nvPr>
        </p:nvSpPr>
        <p:spPr/>
        <p:txBody>
          <a:bodyPr/>
          <a:lstStyle/>
          <a:p>
            <a:fld id="{79465A9B-B441-4CFA-800F-044BBA8BF439}" type="datetimeFigureOut">
              <a:rPr lang="en-US" smtClean="0"/>
              <a:t>6/22/2022</a:t>
            </a:fld>
            <a:endParaRPr lang="en-US" dirty="0"/>
          </a:p>
        </p:txBody>
      </p:sp>
      <p:sp>
        <p:nvSpPr>
          <p:cNvPr id="8" name="Footer Placeholder 7">
            <a:extLst>
              <a:ext uri="{FF2B5EF4-FFF2-40B4-BE49-F238E27FC236}">
                <a16:creationId xmlns:a16="http://schemas.microsoft.com/office/drawing/2014/main" id="{FDE28579-4BDA-4D53-8599-B3589A30E6B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304D65-A59F-416B-8ABA-16F32C075904}"/>
              </a:ext>
            </a:extLst>
          </p:cNvPr>
          <p:cNvSpPr>
            <a:spLocks noGrp="1"/>
          </p:cNvSpPr>
          <p:nvPr>
            <p:ph type="sldNum" sz="quarter" idx="12"/>
          </p:nvPr>
        </p:nvSpPr>
        <p:spPr/>
        <p:txBody>
          <a:bodyPr/>
          <a:lstStyle/>
          <a:p>
            <a:fld id="{0CDF19E1-5E21-4362-A6C6-54711978FB51}" type="slidenum">
              <a:rPr lang="en-US" smtClean="0"/>
              <a:t>‹#›</a:t>
            </a:fld>
            <a:endParaRPr lang="en-US" dirty="0"/>
          </a:p>
        </p:txBody>
      </p:sp>
    </p:spTree>
    <p:extLst>
      <p:ext uri="{BB962C8B-B14F-4D97-AF65-F5344CB8AC3E}">
        <p14:creationId xmlns:p14="http://schemas.microsoft.com/office/powerpoint/2010/main" val="1274129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27621-77EB-4870-853A-3E1A2105F3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02656C-4BDC-4068-8947-5F319F296E24}"/>
              </a:ext>
            </a:extLst>
          </p:cNvPr>
          <p:cNvSpPr>
            <a:spLocks noGrp="1"/>
          </p:cNvSpPr>
          <p:nvPr>
            <p:ph type="dt" sz="half" idx="10"/>
          </p:nvPr>
        </p:nvSpPr>
        <p:spPr/>
        <p:txBody>
          <a:bodyPr/>
          <a:lstStyle/>
          <a:p>
            <a:fld id="{79465A9B-B441-4CFA-800F-044BBA8BF439}" type="datetimeFigureOut">
              <a:rPr lang="en-US" smtClean="0"/>
              <a:t>6/22/2022</a:t>
            </a:fld>
            <a:endParaRPr lang="en-US" dirty="0"/>
          </a:p>
        </p:txBody>
      </p:sp>
      <p:sp>
        <p:nvSpPr>
          <p:cNvPr id="4" name="Footer Placeholder 3">
            <a:extLst>
              <a:ext uri="{FF2B5EF4-FFF2-40B4-BE49-F238E27FC236}">
                <a16:creationId xmlns:a16="http://schemas.microsoft.com/office/drawing/2014/main" id="{5432ABC8-A83A-4DE9-8D4E-58DAE9951FB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10FC146-90C9-4253-AA9C-B4BDDD55963B}"/>
              </a:ext>
            </a:extLst>
          </p:cNvPr>
          <p:cNvSpPr>
            <a:spLocks noGrp="1"/>
          </p:cNvSpPr>
          <p:nvPr>
            <p:ph type="sldNum" sz="quarter" idx="12"/>
          </p:nvPr>
        </p:nvSpPr>
        <p:spPr/>
        <p:txBody>
          <a:bodyPr/>
          <a:lstStyle/>
          <a:p>
            <a:fld id="{0CDF19E1-5E21-4362-A6C6-54711978FB51}" type="slidenum">
              <a:rPr lang="en-US" smtClean="0"/>
              <a:t>‹#›</a:t>
            </a:fld>
            <a:endParaRPr lang="en-US" dirty="0"/>
          </a:p>
        </p:txBody>
      </p:sp>
    </p:spTree>
    <p:extLst>
      <p:ext uri="{BB962C8B-B14F-4D97-AF65-F5344CB8AC3E}">
        <p14:creationId xmlns:p14="http://schemas.microsoft.com/office/powerpoint/2010/main" val="1833978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6C9171-3236-46D7-8C3F-FE7638713452}"/>
              </a:ext>
            </a:extLst>
          </p:cNvPr>
          <p:cNvSpPr>
            <a:spLocks noGrp="1"/>
          </p:cNvSpPr>
          <p:nvPr>
            <p:ph type="dt" sz="half" idx="10"/>
          </p:nvPr>
        </p:nvSpPr>
        <p:spPr/>
        <p:txBody>
          <a:bodyPr/>
          <a:lstStyle/>
          <a:p>
            <a:fld id="{79465A9B-B441-4CFA-800F-044BBA8BF439}" type="datetimeFigureOut">
              <a:rPr lang="en-US" smtClean="0"/>
              <a:t>6/22/2022</a:t>
            </a:fld>
            <a:endParaRPr lang="en-US" dirty="0"/>
          </a:p>
        </p:txBody>
      </p:sp>
      <p:sp>
        <p:nvSpPr>
          <p:cNvPr id="3" name="Footer Placeholder 2">
            <a:extLst>
              <a:ext uri="{FF2B5EF4-FFF2-40B4-BE49-F238E27FC236}">
                <a16:creationId xmlns:a16="http://schemas.microsoft.com/office/drawing/2014/main" id="{B5630919-4342-4DB9-9578-5E55FC82D2B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25149A1-FD6C-4C19-818C-6283D4FDCDEF}"/>
              </a:ext>
            </a:extLst>
          </p:cNvPr>
          <p:cNvSpPr>
            <a:spLocks noGrp="1"/>
          </p:cNvSpPr>
          <p:nvPr>
            <p:ph type="sldNum" sz="quarter" idx="12"/>
          </p:nvPr>
        </p:nvSpPr>
        <p:spPr/>
        <p:txBody>
          <a:bodyPr/>
          <a:lstStyle/>
          <a:p>
            <a:fld id="{0CDF19E1-5E21-4362-A6C6-54711978FB51}" type="slidenum">
              <a:rPr lang="en-US" smtClean="0"/>
              <a:t>‹#›</a:t>
            </a:fld>
            <a:endParaRPr lang="en-US" dirty="0"/>
          </a:p>
        </p:txBody>
      </p:sp>
    </p:spTree>
    <p:extLst>
      <p:ext uri="{BB962C8B-B14F-4D97-AF65-F5344CB8AC3E}">
        <p14:creationId xmlns:p14="http://schemas.microsoft.com/office/powerpoint/2010/main" val="1213476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80986-34C3-4245-8943-C3E7D88985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AFA518-142A-46FA-BAA0-2D56EF714E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79A909-1345-4F0B-9305-99FB6610C4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2DF925-9C2B-447B-AE74-C9B11438AA57}"/>
              </a:ext>
            </a:extLst>
          </p:cNvPr>
          <p:cNvSpPr>
            <a:spLocks noGrp="1"/>
          </p:cNvSpPr>
          <p:nvPr>
            <p:ph type="dt" sz="half" idx="10"/>
          </p:nvPr>
        </p:nvSpPr>
        <p:spPr/>
        <p:txBody>
          <a:bodyPr/>
          <a:lstStyle/>
          <a:p>
            <a:fld id="{79465A9B-B441-4CFA-800F-044BBA8BF439}" type="datetimeFigureOut">
              <a:rPr lang="en-US" smtClean="0"/>
              <a:t>6/22/2022</a:t>
            </a:fld>
            <a:endParaRPr lang="en-US" dirty="0"/>
          </a:p>
        </p:txBody>
      </p:sp>
      <p:sp>
        <p:nvSpPr>
          <p:cNvPr id="6" name="Footer Placeholder 5">
            <a:extLst>
              <a:ext uri="{FF2B5EF4-FFF2-40B4-BE49-F238E27FC236}">
                <a16:creationId xmlns:a16="http://schemas.microsoft.com/office/drawing/2014/main" id="{8C85161C-9860-4949-B7E9-DD66AE4DE2B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F03D0B9-33CC-447B-8DA1-AC4CFAE9F556}"/>
              </a:ext>
            </a:extLst>
          </p:cNvPr>
          <p:cNvSpPr>
            <a:spLocks noGrp="1"/>
          </p:cNvSpPr>
          <p:nvPr>
            <p:ph type="sldNum" sz="quarter" idx="12"/>
          </p:nvPr>
        </p:nvSpPr>
        <p:spPr/>
        <p:txBody>
          <a:bodyPr/>
          <a:lstStyle/>
          <a:p>
            <a:fld id="{0CDF19E1-5E21-4362-A6C6-54711978FB51}" type="slidenum">
              <a:rPr lang="en-US" smtClean="0"/>
              <a:t>‹#›</a:t>
            </a:fld>
            <a:endParaRPr lang="en-US" dirty="0"/>
          </a:p>
        </p:txBody>
      </p:sp>
    </p:spTree>
    <p:extLst>
      <p:ext uri="{BB962C8B-B14F-4D97-AF65-F5344CB8AC3E}">
        <p14:creationId xmlns:p14="http://schemas.microsoft.com/office/powerpoint/2010/main" val="99069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CF722-51CD-490A-94B0-0265B84BBF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F9E3AF-45F5-4830-837E-EB0C458C69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2BE40BC-D40E-4C89-A055-E6B0D28D4B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CCE39C-3CE5-4EA7-B645-9F52F4E4562C}"/>
              </a:ext>
            </a:extLst>
          </p:cNvPr>
          <p:cNvSpPr>
            <a:spLocks noGrp="1"/>
          </p:cNvSpPr>
          <p:nvPr>
            <p:ph type="dt" sz="half" idx="10"/>
          </p:nvPr>
        </p:nvSpPr>
        <p:spPr/>
        <p:txBody>
          <a:bodyPr/>
          <a:lstStyle/>
          <a:p>
            <a:fld id="{79465A9B-B441-4CFA-800F-044BBA8BF439}" type="datetimeFigureOut">
              <a:rPr lang="en-US" smtClean="0"/>
              <a:t>6/22/2022</a:t>
            </a:fld>
            <a:endParaRPr lang="en-US" dirty="0"/>
          </a:p>
        </p:txBody>
      </p:sp>
      <p:sp>
        <p:nvSpPr>
          <p:cNvPr id="6" name="Footer Placeholder 5">
            <a:extLst>
              <a:ext uri="{FF2B5EF4-FFF2-40B4-BE49-F238E27FC236}">
                <a16:creationId xmlns:a16="http://schemas.microsoft.com/office/drawing/2014/main" id="{38FAABBE-3C1D-4E97-B62D-A151EC04C73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B250B24-5A04-40EB-B8C8-C0B4F09482EF}"/>
              </a:ext>
            </a:extLst>
          </p:cNvPr>
          <p:cNvSpPr>
            <a:spLocks noGrp="1"/>
          </p:cNvSpPr>
          <p:nvPr>
            <p:ph type="sldNum" sz="quarter" idx="12"/>
          </p:nvPr>
        </p:nvSpPr>
        <p:spPr/>
        <p:txBody>
          <a:bodyPr/>
          <a:lstStyle/>
          <a:p>
            <a:fld id="{0CDF19E1-5E21-4362-A6C6-54711978FB51}" type="slidenum">
              <a:rPr lang="en-US" smtClean="0"/>
              <a:t>‹#›</a:t>
            </a:fld>
            <a:endParaRPr lang="en-US" dirty="0"/>
          </a:p>
        </p:txBody>
      </p:sp>
    </p:spTree>
    <p:extLst>
      <p:ext uri="{BB962C8B-B14F-4D97-AF65-F5344CB8AC3E}">
        <p14:creationId xmlns:p14="http://schemas.microsoft.com/office/powerpoint/2010/main" val="1735420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F867E-0865-4E04-B810-A02B5EC795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CB48BCD-5CC1-4A3E-9876-D1D9FFD1BC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19EEF9-9BB4-478C-A2C5-E0E683D24100}"/>
              </a:ext>
            </a:extLst>
          </p:cNvPr>
          <p:cNvSpPr>
            <a:spLocks noGrp="1"/>
          </p:cNvSpPr>
          <p:nvPr>
            <p:ph type="dt" sz="half" idx="10"/>
          </p:nvPr>
        </p:nvSpPr>
        <p:spPr/>
        <p:txBody>
          <a:bodyPr/>
          <a:lstStyle/>
          <a:p>
            <a:fld id="{79465A9B-B441-4CFA-800F-044BBA8BF439}" type="datetimeFigureOut">
              <a:rPr lang="en-US" smtClean="0"/>
              <a:t>6/22/2022</a:t>
            </a:fld>
            <a:endParaRPr lang="en-US" dirty="0"/>
          </a:p>
        </p:txBody>
      </p:sp>
      <p:sp>
        <p:nvSpPr>
          <p:cNvPr id="5" name="Footer Placeholder 4">
            <a:extLst>
              <a:ext uri="{FF2B5EF4-FFF2-40B4-BE49-F238E27FC236}">
                <a16:creationId xmlns:a16="http://schemas.microsoft.com/office/drawing/2014/main" id="{8DC0EB5C-D272-4DE2-80C1-8DE24972ECE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C4B5E2-7B0C-450F-AD7D-7B979C71928E}"/>
              </a:ext>
            </a:extLst>
          </p:cNvPr>
          <p:cNvSpPr>
            <a:spLocks noGrp="1"/>
          </p:cNvSpPr>
          <p:nvPr>
            <p:ph type="sldNum" sz="quarter" idx="12"/>
          </p:nvPr>
        </p:nvSpPr>
        <p:spPr/>
        <p:txBody>
          <a:bodyPr/>
          <a:lstStyle/>
          <a:p>
            <a:fld id="{0CDF19E1-5E21-4362-A6C6-54711978FB51}" type="slidenum">
              <a:rPr lang="en-US" smtClean="0"/>
              <a:t>‹#›</a:t>
            </a:fld>
            <a:endParaRPr lang="en-US" dirty="0"/>
          </a:p>
        </p:txBody>
      </p:sp>
    </p:spTree>
    <p:extLst>
      <p:ext uri="{BB962C8B-B14F-4D97-AF65-F5344CB8AC3E}">
        <p14:creationId xmlns:p14="http://schemas.microsoft.com/office/powerpoint/2010/main" val="2894080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E8738F-2445-4E84-B55D-DF53E874A5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90F223-28EA-4B48-B19E-6F0237D02E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900E75-7B27-4DC9-9C53-64A24C2ABBE5}"/>
              </a:ext>
            </a:extLst>
          </p:cNvPr>
          <p:cNvSpPr>
            <a:spLocks noGrp="1"/>
          </p:cNvSpPr>
          <p:nvPr>
            <p:ph type="dt" sz="half" idx="10"/>
          </p:nvPr>
        </p:nvSpPr>
        <p:spPr/>
        <p:txBody>
          <a:bodyPr/>
          <a:lstStyle/>
          <a:p>
            <a:fld id="{79465A9B-B441-4CFA-800F-044BBA8BF439}" type="datetimeFigureOut">
              <a:rPr lang="en-US" smtClean="0"/>
              <a:t>6/22/2022</a:t>
            </a:fld>
            <a:endParaRPr lang="en-US" dirty="0"/>
          </a:p>
        </p:txBody>
      </p:sp>
      <p:sp>
        <p:nvSpPr>
          <p:cNvPr id="5" name="Footer Placeholder 4">
            <a:extLst>
              <a:ext uri="{FF2B5EF4-FFF2-40B4-BE49-F238E27FC236}">
                <a16:creationId xmlns:a16="http://schemas.microsoft.com/office/drawing/2014/main" id="{95D83CFF-E996-4FD8-A003-7ABB2857F7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270C7D-4D32-496B-8411-32E04B602C06}"/>
              </a:ext>
            </a:extLst>
          </p:cNvPr>
          <p:cNvSpPr>
            <a:spLocks noGrp="1"/>
          </p:cNvSpPr>
          <p:nvPr>
            <p:ph type="sldNum" sz="quarter" idx="12"/>
          </p:nvPr>
        </p:nvSpPr>
        <p:spPr/>
        <p:txBody>
          <a:bodyPr/>
          <a:lstStyle/>
          <a:p>
            <a:fld id="{0CDF19E1-5E21-4362-A6C6-54711978FB51}" type="slidenum">
              <a:rPr lang="en-US" smtClean="0"/>
              <a:t>‹#›</a:t>
            </a:fld>
            <a:endParaRPr lang="en-US" dirty="0"/>
          </a:p>
        </p:txBody>
      </p:sp>
    </p:spTree>
    <p:extLst>
      <p:ext uri="{BB962C8B-B14F-4D97-AF65-F5344CB8AC3E}">
        <p14:creationId xmlns:p14="http://schemas.microsoft.com/office/powerpoint/2010/main" val="222946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609600"/>
            <a:ext cx="10363200" cy="1143000"/>
          </a:xfrm>
        </p:spPr>
        <p:txBody>
          <a:bodyPr/>
          <a:lstStyle/>
          <a:p>
            <a:r>
              <a:rPr lang="en-US"/>
              <a:t>Click to edit Master title style</a:t>
            </a:r>
          </a:p>
        </p:txBody>
      </p:sp>
      <p:sp>
        <p:nvSpPr>
          <p:cNvPr id="3" name="Content Placeholder 2"/>
          <p:cNvSpPr>
            <a:spLocks noGrp="1"/>
          </p:cNvSpPr>
          <p:nvPr>
            <p:ph sz="quarter" idx="1"/>
          </p:nvPr>
        </p:nvSpPr>
        <p:spPr>
          <a:xfrm>
            <a:off x="914400" y="1981200"/>
            <a:ext cx="5080000" cy="1981200"/>
          </a:xfrm>
        </p:spPr>
        <p:txBody>
          <a:bodyPr/>
          <a:lstStyle>
            <a:lvl1pPr>
              <a:defRPr sz="2400">
                <a:latin typeface="Calibri" panose="020F0502020204030204" pitchFamily="34" charset="0"/>
              </a:defRPr>
            </a:lvl1pPr>
            <a:lvl2pPr>
              <a:defRPr sz="2400">
                <a:latin typeface="Calibri" panose="020F0502020204030204" pitchFamily="34" charset="0"/>
              </a:defRPr>
            </a:lvl2pPr>
            <a:lvl3pPr>
              <a:defRPr sz="1600">
                <a:latin typeface="Calibri" panose="020F0502020204030204" pitchFamily="34" charset="0"/>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9144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AF6C73-4636-4D78-AFFA-0C50EA98B260}"/>
              </a:ext>
            </a:extLst>
          </p:cNvPr>
          <p:cNvSpPr>
            <a:spLocks noGrp="1"/>
          </p:cNvSpPr>
          <p:nvPr>
            <p:ph type="dt" sz="half" idx="10"/>
          </p:nvPr>
        </p:nvSpPr>
        <p:spPr/>
        <p:txBody>
          <a:bodyPr/>
          <a:lstStyle>
            <a:lvl1pPr>
              <a:defRPr/>
            </a:lvl1pPr>
          </a:lstStyle>
          <a:p>
            <a:pPr>
              <a:defRPr/>
            </a:pPr>
            <a:endParaRPr lang="en-US" altLang="en-US" dirty="0"/>
          </a:p>
        </p:txBody>
      </p:sp>
      <p:sp>
        <p:nvSpPr>
          <p:cNvPr id="8" name="Footer Placeholder 7">
            <a:extLst>
              <a:ext uri="{FF2B5EF4-FFF2-40B4-BE49-F238E27FC236}">
                <a16:creationId xmlns:a16="http://schemas.microsoft.com/office/drawing/2014/main" id="{B8EEED5F-7C6A-4E64-9C6F-26E7747E062C}"/>
              </a:ext>
            </a:extLst>
          </p:cNvPr>
          <p:cNvSpPr>
            <a:spLocks noGrp="1"/>
          </p:cNvSpPr>
          <p:nvPr>
            <p:ph type="ftr" sz="quarter" idx="11"/>
          </p:nvPr>
        </p:nvSpPr>
        <p:spPr/>
        <p:txBody>
          <a:bodyPr/>
          <a:lstStyle>
            <a:lvl1pPr>
              <a:defRPr/>
            </a:lvl1pPr>
          </a:lstStyle>
          <a:p>
            <a:pPr>
              <a:defRPr/>
            </a:pPr>
            <a:endParaRPr lang="en-US" altLang="en-US" dirty="0"/>
          </a:p>
        </p:txBody>
      </p:sp>
      <p:sp>
        <p:nvSpPr>
          <p:cNvPr id="9" name="Slide Number Placeholder 8">
            <a:extLst>
              <a:ext uri="{FF2B5EF4-FFF2-40B4-BE49-F238E27FC236}">
                <a16:creationId xmlns:a16="http://schemas.microsoft.com/office/drawing/2014/main" id="{5A988EF2-AD74-403C-A0B5-6D9DAFA1EF74}"/>
              </a:ext>
            </a:extLst>
          </p:cNvPr>
          <p:cNvSpPr>
            <a:spLocks noGrp="1"/>
          </p:cNvSpPr>
          <p:nvPr>
            <p:ph type="sldNum" sz="quarter" idx="12"/>
          </p:nvPr>
        </p:nvSpPr>
        <p:spPr/>
        <p:txBody>
          <a:bodyPr/>
          <a:lstStyle>
            <a:lvl1pPr>
              <a:defRPr smtClean="0"/>
            </a:lvl1pPr>
          </a:lstStyle>
          <a:p>
            <a:pPr>
              <a:defRPr/>
            </a:pPr>
            <a:fld id="{5980968E-B1F2-45BF-928D-2EE759F5F11A}" type="slidenum">
              <a:rPr lang="en-US" altLang="en-US"/>
              <a:pPr>
                <a:defRPr/>
              </a:pPr>
              <a:t>‹#›</a:t>
            </a:fld>
            <a:endParaRPr lang="en-US" altLang="en-US" dirty="0"/>
          </a:p>
        </p:txBody>
      </p:sp>
    </p:spTree>
    <p:extLst>
      <p:ext uri="{BB962C8B-B14F-4D97-AF65-F5344CB8AC3E}">
        <p14:creationId xmlns:p14="http://schemas.microsoft.com/office/powerpoint/2010/main" val="427022811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8D5B44-3C92-44DC-BEFC-4E0ED1978C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7C9718-1DB3-4269-9BD2-BA1954AC81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7F1000-9879-4D3E-B6FD-439B9B8152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465A9B-B441-4CFA-800F-044BBA8BF439}" type="datetimeFigureOut">
              <a:rPr lang="en-US" smtClean="0"/>
              <a:t>6/22/2022</a:t>
            </a:fld>
            <a:endParaRPr lang="en-US" dirty="0"/>
          </a:p>
        </p:txBody>
      </p:sp>
      <p:sp>
        <p:nvSpPr>
          <p:cNvPr id="5" name="Footer Placeholder 4">
            <a:extLst>
              <a:ext uri="{FF2B5EF4-FFF2-40B4-BE49-F238E27FC236}">
                <a16:creationId xmlns:a16="http://schemas.microsoft.com/office/drawing/2014/main" id="{494E2E33-E4CB-4FFD-B79D-5556C49454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63419B0-1919-4D06-9F55-7519991C77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DF19E1-5E21-4362-A6C6-54711978FB51}" type="slidenum">
              <a:rPr lang="en-US" smtClean="0"/>
              <a:t>‹#›</a:t>
            </a:fld>
            <a:endParaRPr lang="en-US" dirty="0"/>
          </a:p>
        </p:txBody>
      </p:sp>
    </p:spTree>
    <p:extLst>
      <p:ext uri="{BB962C8B-B14F-4D97-AF65-F5344CB8AC3E}">
        <p14:creationId xmlns:p14="http://schemas.microsoft.com/office/powerpoint/2010/main" val="914802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circuittutor.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channel/UCnn_0DTFVFpiorlWiTTUVvg/video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9.e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8.e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FDB6B-E7A8-4812-BB2A-EDA84A65EBCD}"/>
              </a:ext>
            </a:extLst>
          </p:cNvPr>
          <p:cNvSpPr>
            <a:spLocks noGrp="1"/>
          </p:cNvSpPr>
          <p:nvPr>
            <p:ph type="ctrTitle"/>
          </p:nvPr>
        </p:nvSpPr>
        <p:spPr>
          <a:xfrm>
            <a:off x="887768" y="885640"/>
            <a:ext cx="10440140" cy="1200807"/>
          </a:xfrm>
        </p:spPr>
        <p:txBody>
          <a:bodyPr>
            <a:normAutofit/>
          </a:bodyPr>
          <a:lstStyle/>
          <a:p>
            <a:pPr>
              <a:lnSpc>
                <a:spcPct val="100000"/>
              </a:lnSpc>
            </a:pPr>
            <a:r>
              <a:rPr lang="en-US" sz="3200" b="1" kern="100">
                <a:solidFill>
                  <a:srgbClr val="000066"/>
                </a:solidFill>
                <a:latin typeface="Arial" panose="020B0604020202020204" pitchFamily="34" charset="0"/>
                <a:ea typeface="SimSun" panose="02010600030101010101" pitchFamily="2" charset="-122"/>
                <a:cs typeface="Times New Roman" panose="02020603050405020304" pitchFamily="18" charset="0"/>
              </a:rPr>
              <a:t>Promoting Success of Diverse Students in Gateway Engineering Courses Using Step-based Tutoring</a:t>
            </a:r>
            <a:endParaRPr lang="en-US" sz="3200" b="1" kern="100" dirty="0">
              <a:solidFill>
                <a:srgbClr val="000066"/>
              </a:solidFill>
              <a:latin typeface="Arial" panose="020B0604020202020204" pitchFamily="34" charset="0"/>
              <a:ea typeface="SimSun" panose="02010600030101010101" pitchFamily="2" charset="-122"/>
              <a:cs typeface="Times New Roman" panose="02020603050405020304" pitchFamily="18" charset="0"/>
            </a:endParaRPr>
          </a:p>
        </p:txBody>
      </p:sp>
      <p:sp>
        <p:nvSpPr>
          <p:cNvPr id="3" name="Subtitle 2">
            <a:extLst>
              <a:ext uri="{FF2B5EF4-FFF2-40B4-BE49-F238E27FC236}">
                <a16:creationId xmlns:a16="http://schemas.microsoft.com/office/drawing/2014/main" id="{14867B23-2095-4982-9C52-88320B38697E}"/>
              </a:ext>
            </a:extLst>
          </p:cNvPr>
          <p:cNvSpPr>
            <a:spLocks noGrp="1"/>
          </p:cNvSpPr>
          <p:nvPr>
            <p:ph type="subTitle" idx="1"/>
          </p:nvPr>
        </p:nvSpPr>
        <p:spPr>
          <a:xfrm>
            <a:off x="1297754" y="2496218"/>
            <a:ext cx="9596487" cy="2914650"/>
          </a:xfrm>
        </p:spPr>
        <p:txBody>
          <a:bodyPr>
            <a:normAutofit fontScale="85000" lnSpcReduction="20000"/>
          </a:bodyPr>
          <a:lstStyle/>
          <a:p>
            <a:r>
              <a:rPr lang="en-US" sz="2800"/>
              <a:t>Workshop Presenters:  </a:t>
            </a:r>
            <a:r>
              <a:rPr lang="en-US" sz="2800" dirty="0"/>
              <a:t>Prof. Brian J</a:t>
            </a:r>
            <a:r>
              <a:rPr lang="en-US" sz="2800"/>
              <a:t>. Skromme</a:t>
            </a:r>
          </a:p>
          <a:p>
            <a:pPr>
              <a:lnSpc>
                <a:spcPct val="160000"/>
              </a:lnSpc>
              <a:spcBef>
                <a:spcPts val="0"/>
              </a:spcBef>
            </a:pPr>
            <a:r>
              <a:rPr lang="en-US"/>
              <a:t>School </a:t>
            </a:r>
            <a:r>
              <a:rPr lang="en-US" dirty="0"/>
              <a:t>of Electrical, Computer, and </a:t>
            </a:r>
            <a:r>
              <a:rPr lang="en-US"/>
              <a:t>Energy Engineering </a:t>
            </a:r>
            <a:br>
              <a:rPr lang="en-US" dirty="0"/>
            </a:br>
            <a:r>
              <a:rPr lang="en-US" dirty="0"/>
              <a:t>Arizona State University, Tempe, </a:t>
            </a:r>
            <a:r>
              <a:rPr lang="en-US"/>
              <a:t>AZ  85287-5706;  </a:t>
            </a:r>
            <a:r>
              <a:rPr lang="en-US" altLang="en-US">
                <a:latin typeface="Calibri" panose="020F0502020204030204" pitchFamily="34" charset="0"/>
              </a:rPr>
              <a:t>skromme@asu.edu</a:t>
            </a:r>
            <a:endParaRPr lang="en-US" dirty="0"/>
          </a:p>
          <a:p>
            <a:endParaRPr lang="en-US" dirty="0"/>
          </a:p>
          <a:p>
            <a:r>
              <a:rPr lang="en-US" sz="2800"/>
              <a:t>Dr. Wendy Barnard (Independent Evaluator)</a:t>
            </a:r>
          </a:p>
          <a:p>
            <a:pPr>
              <a:lnSpc>
                <a:spcPct val="160000"/>
              </a:lnSpc>
              <a:spcBef>
                <a:spcPts val="0"/>
              </a:spcBef>
            </a:pPr>
            <a:r>
              <a:rPr lang="en-US" sz="2400"/>
              <a:t>College Research and Evaluation Services Team</a:t>
            </a:r>
          </a:p>
          <a:p>
            <a:pPr>
              <a:lnSpc>
                <a:spcPct val="160000"/>
              </a:lnSpc>
              <a:spcBef>
                <a:spcPts val="0"/>
              </a:spcBef>
            </a:pPr>
            <a:r>
              <a:rPr lang="en-US" sz="2400"/>
              <a:t>Arizona State University, Tempe, AZ  85287-2111</a:t>
            </a:r>
            <a:endParaRPr lang="en-US" sz="2600" dirty="0"/>
          </a:p>
        </p:txBody>
      </p:sp>
      <p:sp>
        <p:nvSpPr>
          <p:cNvPr id="4" name="Subtitle 2">
            <a:extLst>
              <a:ext uri="{FF2B5EF4-FFF2-40B4-BE49-F238E27FC236}">
                <a16:creationId xmlns:a16="http://schemas.microsoft.com/office/drawing/2014/main" id="{2934E321-B581-40F7-A6C7-B53C2B49999B}"/>
              </a:ext>
            </a:extLst>
          </p:cNvPr>
          <p:cNvSpPr txBox="1">
            <a:spLocks/>
          </p:cNvSpPr>
          <p:nvPr/>
        </p:nvSpPr>
        <p:spPr>
          <a:xfrm>
            <a:off x="1589988" y="5696629"/>
            <a:ext cx="9144000" cy="7605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2000" dirty="0"/>
              <a:t>Work supported by the National Science Foundation through the </a:t>
            </a:r>
            <a:br>
              <a:rPr lang="en-US" sz="2000" dirty="0"/>
            </a:br>
            <a:r>
              <a:rPr lang="en-US" sz="2000" dirty="0"/>
              <a:t>Improving Undergraduate STEM Education Program under Grant No. 1821628.</a:t>
            </a:r>
          </a:p>
        </p:txBody>
      </p:sp>
    </p:spTree>
    <p:extLst>
      <p:ext uri="{BB962C8B-B14F-4D97-AF65-F5344CB8AC3E}">
        <p14:creationId xmlns:p14="http://schemas.microsoft.com/office/powerpoint/2010/main" val="2015067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FC29801-321A-440B-B6A6-30ED27EE8A50}"/>
              </a:ext>
            </a:extLst>
          </p:cNvPr>
          <p:cNvSpPr>
            <a:spLocks noGrp="1"/>
          </p:cNvSpPr>
          <p:nvPr>
            <p:ph type="title"/>
          </p:nvPr>
        </p:nvSpPr>
        <p:spPr>
          <a:xfrm>
            <a:off x="589419" y="700087"/>
            <a:ext cx="10515600" cy="657576"/>
          </a:xfrm>
        </p:spPr>
        <p:txBody>
          <a:bodyPr>
            <a:normAutofit/>
          </a:bodyPr>
          <a:lstStyle/>
          <a:p>
            <a:r>
              <a:rPr lang="en-US" sz="3200" dirty="0">
                <a:solidFill>
                  <a:srgbClr val="000066"/>
                </a:solidFill>
              </a:rPr>
              <a:t>Introduction</a:t>
            </a:r>
          </a:p>
        </p:txBody>
      </p:sp>
      <p:sp>
        <p:nvSpPr>
          <p:cNvPr id="10" name="Content Placeholder 9">
            <a:extLst>
              <a:ext uri="{FF2B5EF4-FFF2-40B4-BE49-F238E27FC236}">
                <a16:creationId xmlns:a16="http://schemas.microsoft.com/office/drawing/2014/main" id="{5309028A-23E0-4748-84A8-6AECA230AD27}"/>
              </a:ext>
            </a:extLst>
          </p:cNvPr>
          <p:cNvSpPr>
            <a:spLocks noGrp="1"/>
          </p:cNvSpPr>
          <p:nvPr>
            <p:ph idx="4294967295"/>
          </p:nvPr>
        </p:nvSpPr>
        <p:spPr>
          <a:xfrm>
            <a:off x="838200" y="1252727"/>
            <a:ext cx="10515600" cy="5233797"/>
          </a:xfrm>
        </p:spPr>
        <p:txBody>
          <a:bodyPr>
            <a:normAutofit/>
          </a:bodyPr>
          <a:lstStyle/>
          <a:p>
            <a:pPr>
              <a:lnSpc>
                <a:spcPct val="110000"/>
              </a:lnSpc>
            </a:pPr>
            <a:r>
              <a:rPr lang="en-US" sz="2400" dirty="0"/>
              <a:t>Broadening participation and expanding diversity is a key goal in engineering education</a:t>
            </a:r>
          </a:p>
          <a:p>
            <a:pPr>
              <a:lnSpc>
                <a:spcPct val="110000"/>
              </a:lnSpc>
            </a:pPr>
            <a:r>
              <a:rPr lang="en-US" sz="2400" dirty="0"/>
              <a:t>Non-traditional learners are an important constituency; need online access as alternative to traditional on-campus instruction</a:t>
            </a:r>
          </a:p>
          <a:p>
            <a:pPr>
              <a:lnSpc>
                <a:spcPct val="110000"/>
              </a:lnSpc>
            </a:pPr>
            <a:r>
              <a:rPr lang="en-US" sz="2400" dirty="0"/>
              <a:t>Example:  ASU’s fully online Bachelor in Electrical Engineering degree; enrollment now exceeds that of on-campus students </a:t>
            </a:r>
          </a:p>
          <a:p>
            <a:pPr>
              <a:lnSpc>
                <a:spcPct val="110000"/>
              </a:lnSpc>
            </a:pPr>
            <a:r>
              <a:rPr lang="en-US" sz="2400" dirty="0"/>
              <a:t>Remote instruction is also popular with on-campus students</a:t>
            </a:r>
          </a:p>
          <a:p>
            <a:pPr>
              <a:lnSpc>
                <a:spcPct val="110000"/>
              </a:lnSpc>
            </a:pPr>
            <a:r>
              <a:rPr lang="en-US" sz="2400" dirty="0"/>
              <a:t>New technologies and approaches are needed to facilitate online instruction and to support diverse student populations</a:t>
            </a:r>
          </a:p>
          <a:p>
            <a:pPr>
              <a:lnSpc>
                <a:spcPct val="110000"/>
              </a:lnSpc>
            </a:pPr>
            <a:r>
              <a:rPr lang="en-US" sz="2400" dirty="0"/>
              <a:t>Step-based computer-aided tutoring is one such promising technology, and is currently implemented as the Circuit Tutor program developed at ASU</a:t>
            </a:r>
          </a:p>
        </p:txBody>
      </p:sp>
    </p:spTree>
    <p:extLst>
      <p:ext uri="{BB962C8B-B14F-4D97-AF65-F5344CB8AC3E}">
        <p14:creationId xmlns:p14="http://schemas.microsoft.com/office/powerpoint/2010/main" val="302945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FC29801-321A-440B-B6A6-30ED27EE8A50}"/>
              </a:ext>
            </a:extLst>
          </p:cNvPr>
          <p:cNvSpPr>
            <a:spLocks noGrp="1"/>
          </p:cNvSpPr>
          <p:nvPr>
            <p:ph type="title"/>
          </p:nvPr>
        </p:nvSpPr>
        <p:spPr>
          <a:xfrm>
            <a:off x="484644" y="785652"/>
            <a:ext cx="10515600" cy="657576"/>
          </a:xfrm>
        </p:spPr>
        <p:txBody>
          <a:bodyPr>
            <a:normAutofit/>
          </a:bodyPr>
          <a:lstStyle/>
          <a:p>
            <a:r>
              <a:rPr lang="en-US" sz="3600" dirty="0">
                <a:solidFill>
                  <a:srgbClr val="000066"/>
                </a:solidFill>
              </a:rPr>
              <a:t>Step-Based Tutoring</a:t>
            </a:r>
          </a:p>
        </p:txBody>
      </p:sp>
      <p:sp>
        <p:nvSpPr>
          <p:cNvPr id="10" name="Content Placeholder 9">
            <a:extLst>
              <a:ext uri="{FF2B5EF4-FFF2-40B4-BE49-F238E27FC236}">
                <a16:creationId xmlns:a16="http://schemas.microsoft.com/office/drawing/2014/main" id="{5309028A-23E0-4748-84A8-6AECA230AD27}"/>
              </a:ext>
            </a:extLst>
          </p:cNvPr>
          <p:cNvSpPr>
            <a:spLocks noGrp="1"/>
          </p:cNvSpPr>
          <p:nvPr>
            <p:ph idx="4294967295"/>
          </p:nvPr>
        </p:nvSpPr>
        <p:spPr>
          <a:xfrm>
            <a:off x="838200" y="1443228"/>
            <a:ext cx="10869156" cy="4999613"/>
          </a:xfrm>
        </p:spPr>
        <p:txBody>
          <a:bodyPr>
            <a:normAutofit fontScale="85000" lnSpcReduction="20000"/>
          </a:bodyPr>
          <a:lstStyle/>
          <a:p>
            <a:pPr>
              <a:lnSpc>
                <a:spcPct val="120000"/>
              </a:lnSpc>
            </a:pPr>
            <a:r>
              <a:rPr lang="en-US" sz="2400" dirty="0"/>
              <a:t>Step-based tutoring differs from answer-based tutoring in that it accepts &amp; analyzes every step of a student’s work, instead of just the final answer </a:t>
            </a:r>
          </a:p>
          <a:p>
            <a:pPr>
              <a:lnSpc>
                <a:spcPct val="120000"/>
              </a:lnSpc>
            </a:pPr>
            <a:r>
              <a:rPr lang="en-US" sz="2400" dirty="0"/>
              <a:t>Examples of (usually) answer-based tutors are commercial and other HW systems such as WileyPLUS, Pearson’s Mastering, McGraw-Hill Connect, WeBWorK, etc.</a:t>
            </a:r>
          </a:p>
          <a:p>
            <a:pPr>
              <a:lnSpc>
                <a:spcPct val="120000"/>
              </a:lnSpc>
            </a:pPr>
            <a:r>
              <a:rPr lang="en-US" sz="2400" dirty="0"/>
              <a:t>Meta-analyses have shown that step-based systems generally outperform answer-based ones in student learning gains:</a:t>
            </a:r>
          </a:p>
          <a:p>
            <a:pPr lvl="1">
              <a:lnSpc>
                <a:spcPct val="120000"/>
              </a:lnSpc>
            </a:pPr>
            <a:r>
              <a:rPr lang="en-US" sz="2000" dirty="0"/>
              <a:t>VanLehn found </a:t>
            </a:r>
            <a:r>
              <a:rPr lang="en-US" sz="2000" dirty="0">
                <a:ea typeface="SimSun" panose="02010600030101010101" pitchFamily="2" charset="-122"/>
              </a:rPr>
              <a:t>0.76</a:t>
            </a:r>
            <a:r>
              <a:rPr lang="en-US" sz="2000" i="1" dirty="0">
                <a:ea typeface="SimSun" panose="02010600030101010101" pitchFamily="2" charset="-122"/>
              </a:rPr>
              <a:t>σ </a:t>
            </a:r>
            <a:r>
              <a:rPr lang="en-US" sz="2000" dirty="0">
                <a:ea typeface="SimSun" panose="02010600030101010101" pitchFamily="2" charset="-122"/>
              </a:rPr>
              <a:t>improvements for step-based tutoring, and 0.40</a:t>
            </a:r>
            <a:r>
              <a:rPr lang="en-US" sz="2000" i="1" dirty="0">
                <a:ea typeface="SimSun" panose="02010600030101010101" pitchFamily="2" charset="-122"/>
              </a:rPr>
              <a:t>σ</a:t>
            </a:r>
            <a:r>
              <a:rPr lang="en-US" sz="2000" dirty="0">
                <a:ea typeface="SimSun" panose="02010600030101010101" pitchFamily="2" charset="-122"/>
              </a:rPr>
              <a:t> for substep-based tutoring vs. 0.79</a:t>
            </a:r>
            <a:r>
              <a:rPr lang="en-US" sz="2000" i="1" dirty="0">
                <a:ea typeface="SimSun" panose="02010600030101010101" pitchFamily="2" charset="-122"/>
              </a:rPr>
              <a:t>σ</a:t>
            </a:r>
            <a:r>
              <a:rPr lang="en-US" sz="2000" dirty="0">
                <a:ea typeface="SimSun" panose="02010600030101010101" pitchFamily="2" charset="-122"/>
              </a:rPr>
              <a:t> for expert human-based tutoring compared to a prior result of 0.31</a:t>
            </a:r>
            <a:r>
              <a:rPr lang="en-US" sz="2000" i="1" dirty="0">
                <a:ea typeface="SimSun" panose="02010600030101010101" pitchFamily="2" charset="-122"/>
              </a:rPr>
              <a:t>σ</a:t>
            </a:r>
            <a:r>
              <a:rPr lang="en-US" sz="2000" dirty="0">
                <a:ea typeface="SimSun" panose="02010600030101010101" pitchFamily="2" charset="-122"/>
              </a:rPr>
              <a:t> for answer-based tutors </a:t>
            </a:r>
            <a:r>
              <a:rPr lang="en-US" sz="1800" dirty="0">
                <a:ea typeface="SimSun" panose="02010600030101010101" pitchFamily="2" charset="-122"/>
              </a:rPr>
              <a:t>(</a:t>
            </a:r>
            <a:r>
              <a:rPr lang="en-US" sz="1800" i="1" dirty="0">
                <a:ea typeface="SimSun" panose="02010600030101010101" pitchFamily="2" charset="-122"/>
              </a:rPr>
              <a:t>Educat. Psychologist</a:t>
            </a:r>
            <a:r>
              <a:rPr lang="en-US" sz="1800" dirty="0">
                <a:ea typeface="SimSun" panose="02010600030101010101" pitchFamily="2" charset="-122"/>
              </a:rPr>
              <a:t>, vol. 46, pp. 197-221, 2011).</a:t>
            </a:r>
          </a:p>
          <a:p>
            <a:pPr lvl="1">
              <a:lnSpc>
                <a:spcPct val="120000"/>
              </a:lnSpc>
            </a:pPr>
            <a:r>
              <a:rPr lang="en-US" sz="2000" dirty="0"/>
              <a:t>Kulik &amp; Fletcher found 0.60</a:t>
            </a:r>
            <a:r>
              <a:rPr lang="en-US" sz="2000" dirty="0">
                <a:ea typeface="SimSun" panose="02010600030101010101" pitchFamily="2" charset="-122"/>
              </a:rPr>
              <a:t> effect size for step-based intelligent tutoring systems (ITS) and 0.63 for substep-based ITS </a:t>
            </a:r>
            <a:r>
              <a:rPr lang="en-US" sz="2000" dirty="0"/>
              <a:t> </a:t>
            </a:r>
            <a:r>
              <a:rPr lang="en-US" sz="1800" dirty="0"/>
              <a:t>(</a:t>
            </a:r>
            <a:r>
              <a:rPr lang="en-US" sz="1800" i="1" dirty="0"/>
              <a:t>Rev. Educat. Res. </a:t>
            </a:r>
            <a:r>
              <a:rPr lang="en-US" sz="1800" dirty="0"/>
              <a:t>vol. 86, pp. 42–78, 2016).  </a:t>
            </a:r>
            <a:r>
              <a:rPr lang="en-US" sz="2100" dirty="0"/>
              <a:t>They argued the difference in substep-based results from VanLehn is due to his inclusion of studies with unconventional control groups.</a:t>
            </a:r>
          </a:p>
          <a:p>
            <a:pPr>
              <a:lnSpc>
                <a:spcPct val="120000"/>
              </a:lnSpc>
            </a:pPr>
            <a:r>
              <a:rPr lang="en-US" sz="2400" dirty="0"/>
              <a:t>Note that Circuit Tutor is </a:t>
            </a:r>
            <a:r>
              <a:rPr lang="en-US" sz="2400" i="1" dirty="0"/>
              <a:t>not</a:t>
            </a:r>
            <a:r>
              <a:rPr lang="en-US" sz="2400" dirty="0"/>
              <a:t> a conventional ITS, though it </a:t>
            </a:r>
            <a:r>
              <a:rPr lang="en-US" sz="2400" i="1" dirty="0"/>
              <a:t>is</a:t>
            </a:r>
            <a:r>
              <a:rPr lang="en-US" sz="2400" dirty="0"/>
              <a:t> step-based, embodies a lot of intelligence about circuits, and has achieved larger learning gains in many cases than such systems have</a:t>
            </a:r>
          </a:p>
          <a:p>
            <a:pPr lvl="1">
              <a:lnSpc>
                <a:spcPct val="100000"/>
              </a:lnSpc>
            </a:pPr>
            <a:endParaRPr lang="en-US" sz="2000" dirty="0"/>
          </a:p>
          <a:p>
            <a:pPr lvl="1">
              <a:lnSpc>
                <a:spcPct val="100000"/>
              </a:lnSpc>
            </a:pPr>
            <a:endParaRPr lang="en-US" sz="2000" dirty="0"/>
          </a:p>
        </p:txBody>
      </p:sp>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Tree>
    <p:extLst>
      <p:ext uri="{BB962C8B-B14F-4D97-AF65-F5344CB8AC3E}">
        <p14:creationId xmlns:p14="http://schemas.microsoft.com/office/powerpoint/2010/main" val="2429378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FC29801-321A-440B-B6A6-30ED27EE8A50}"/>
              </a:ext>
            </a:extLst>
          </p:cNvPr>
          <p:cNvSpPr>
            <a:spLocks noGrp="1"/>
          </p:cNvSpPr>
          <p:nvPr>
            <p:ph type="title"/>
          </p:nvPr>
        </p:nvSpPr>
        <p:spPr>
          <a:xfrm>
            <a:off x="484644" y="785652"/>
            <a:ext cx="10515600" cy="657576"/>
          </a:xfrm>
        </p:spPr>
        <p:txBody>
          <a:bodyPr>
            <a:normAutofit/>
          </a:bodyPr>
          <a:lstStyle/>
          <a:p>
            <a:r>
              <a:rPr lang="en-US" sz="3600" dirty="0">
                <a:solidFill>
                  <a:srgbClr val="000066"/>
                </a:solidFill>
              </a:rPr>
              <a:t>Traditional ITS Architecture</a:t>
            </a:r>
          </a:p>
        </p:txBody>
      </p:sp>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pic>
        <p:nvPicPr>
          <p:cNvPr id="3" name="Picture 2" descr="Diagram&#10;&#10;Description automatically generated">
            <a:extLst>
              <a:ext uri="{FF2B5EF4-FFF2-40B4-BE49-F238E27FC236}">
                <a16:creationId xmlns:a16="http://schemas.microsoft.com/office/drawing/2014/main" id="{1B0D7113-1B17-48F0-AF6F-75306AA57B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9700" y="1950482"/>
            <a:ext cx="4821576" cy="3014498"/>
          </a:xfrm>
          <a:prstGeom prst="rect">
            <a:avLst/>
          </a:prstGeom>
        </p:spPr>
      </p:pic>
      <p:sp>
        <p:nvSpPr>
          <p:cNvPr id="7" name="Content Placeholder 9">
            <a:extLst>
              <a:ext uri="{FF2B5EF4-FFF2-40B4-BE49-F238E27FC236}">
                <a16:creationId xmlns:a16="http://schemas.microsoft.com/office/drawing/2014/main" id="{DE2679BF-E3CF-42A7-A628-7AD1FB1FFD8C}"/>
              </a:ext>
            </a:extLst>
          </p:cNvPr>
          <p:cNvSpPr txBox="1">
            <a:spLocks/>
          </p:cNvSpPr>
          <p:nvPr/>
        </p:nvSpPr>
        <p:spPr>
          <a:xfrm>
            <a:off x="856488" y="6006706"/>
            <a:ext cx="10869156" cy="3693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None/>
            </a:pPr>
            <a:r>
              <a:rPr lang="en-US" sz="1400" dirty="0"/>
              <a:t>After Thai-Nghe &amp; Schmidt-Thieme, Proc. </a:t>
            </a:r>
            <a:r>
              <a:rPr lang="en-US" sz="1200" dirty="0"/>
              <a:t>7th Internat. Conf. Knowledge &amp; Systems Engrg, 2015, pp. 61-66</a:t>
            </a:r>
            <a:r>
              <a:rPr lang="en-US" sz="1400" dirty="0"/>
              <a:t> </a:t>
            </a:r>
            <a:endParaRPr lang="en-US" sz="4800" dirty="0"/>
          </a:p>
        </p:txBody>
      </p:sp>
    </p:spTree>
    <p:extLst>
      <p:ext uri="{BB962C8B-B14F-4D97-AF65-F5344CB8AC3E}">
        <p14:creationId xmlns:p14="http://schemas.microsoft.com/office/powerpoint/2010/main" val="3667469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3F3FEA-6D16-44EF-A89B-3D9F4E5BF112}"/>
              </a:ext>
            </a:extLst>
          </p:cNvPr>
          <p:cNvPicPr>
            <a:picLocks noChangeAspect="1"/>
          </p:cNvPicPr>
          <p:nvPr/>
        </p:nvPicPr>
        <p:blipFill rotWithShape="1">
          <a:blip r:embed="rId2"/>
          <a:srcRect t="3208" b="635"/>
          <a:stretch/>
        </p:blipFill>
        <p:spPr>
          <a:xfrm>
            <a:off x="1866918" y="960403"/>
            <a:ext cx="7759730" cy="5550408"/>
          </a:xfrm>
          <a:prstGeom prst="rect">
            <a:avLst/>
          </a:prstGeom>
        </p:spPr>
      </p:pic>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8" name="TextBox 7">
            <a:extLst>
              <a:ext uri="{FF2B5EF4-FFF2-40B4-BE49-F238E27FC236}">
                <a16:creationId xmlns:a16="http://schemas.microsoft.com/office/drawing/2014/main" id="{59AC2EEC-11E4-41C4-8969-990A80A0A70B}"/>
              </a:ext>
            </a:extLst>
          </p:cNvPr>
          <p:cNvSpPr txBox="1"/>
          <p:nvPr/>
        </p:nvSpPr>
        <p:spPr>
          <a:xfrm>
            <a:off x="2205872" y="790719"/>
            <a:ext cx="8719794" cy="600164"/>
          </a:xfrm>
          <a:prstGeom prst="rect">
            <a:avLst/>
          </a:prstGeom>
          <a:solidFill>
            <a:schemeClr val="bg1"/>
          </a:solidFill>
        </p:spPr>
        <p:txBody>
          <a:bodyPr wrap="square" bIns="0" rtlCol="0">
            <a:spAutoFit/>
          </a:bodyPr>
          <a:lstStyle/>
          <a:p>
            <a:r>
              <a:rPr lang="en-US" sz="3600" dirty="0">
                <a:solidFill>
                  <a:srgbClr val="808000"/>
                </a:solidFill>
              </a:rPr>
              <a:t>SQL-Tutor</a:t>
            </a:r>
            <a:r>
              <a:rPr lang="en-US" dirty="0">
                <a:solidFill>
                  <a:srgbClr val="808000"/>
                </a:solidFill>
              </a:rPr>
              <a:t> </a:t>
            </a:r>
            <a:r>
              <a:rPr lang="en-US" sz="2400" dirty="0">
                <a:solidFill>
                  <a:srgbClr val="808000"/>
                </a:solidFill>
              </a:rPr>
              <a:t>(Mitrovic &amp; Ohlson, 1999; Addison Wesley)</a:t>
            </a:r>
            <a:endParaRPr lang="en-US" dirty="0">
              <a:solidFill>
                <a:srgbClr val="808000"/>
              </a:solidFill>
            </a:endParaRPr>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3" name="TextBox 12">
            <a:extLst>
              <a:ext uri="{FF2B5EF4-FFF2-40B4-BE49-F238E27FC236}">
                <a16:creationId xmlns:a16="http://schemas.microsoft.com/office/drawing/2014/main" id="{C23EFD8E-B48C-4243-AC69-64E5A2BA89F9}"/>
              </a:ext>
            </a:extLst>
          </p:cNvPr>
          <p:cNvSpPr txBox="1"/>
          <p:nvPr/>
        </p:nvSpPr>
        <p:spPr>
          <a:xfrm>
            <a:off x="8438559" y="5721032"/>
            <a:ext cx="3316665" cy="692497"/>
          </a:xfrm>
          <a:prstGeom prst="rect">
            <a:avLst/>
          </a:prstGeom>
          <a:solidFill>
            <a:schemeClr val="bg1"/>
          </a:solidFill>
        </p:spPr>
        <p:txBody>
          <a:bodyPr wrap="square" bIns="0" rtlCol="0">
            <a:spAutoFit/>
          </a:bodyPr>
          <a:lstStyle/>
          <a:p>
            <a:r>
              <a:rPr lang="en-US" sz="1400" dirty="0"/>
              <a:t>After K. VanLehn, https://www.cs.washington.edu/mssi/2012/KVL_SociallyITS.pdf</a:t>
            </a:r>
            <a:endParaRPr lang="en-US" sz="900" dirty="0"/>
          </a:p>
        </p:txBody>
      </p:sp>
    </p:spTree>
    <p:extLst>
      <p:ext uri="{BB962C8B-B14F-4D97-AF65-F5344CB8AC3E}">
        <p14:creationId xmlns:p14="http://schemas.microsoft.com/office/powerpoint/2010/main" val="2463687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pic>
        <p:nvPicPr>
          <p:cNvPr id="2" name="Picture 1">
            <a:extLst>
              <a:ext uri="{FF2B5EF4-FFF2-40B4-BE49-F238E27FC236}">
                <a16:creationId xmlns:a16="http://schemas.microsoft.com/office/drawing/2014/main" id="{FC7D0997-E804-48FB-A910-436E4E727138}"/>
              </a:ext>
            </a:extLst>
          </p:cNvPr>
          <p:cNvPicPr>
            <a:picLocks noChangeAspect="1"/>
          </p:cNvPicPr>
          <p:nvPr/>
        </p:nvPicPr>
        <p:blipFill>
          <a:blip r:embed="rId2"/>
          <a:stretch>
            <a:fillRect/>
          </a:stretch>
        </p:blipFill>
        <p:spPr>
          <a:xfrm>
            <a:off x="1555422" y="713566"/>
            <a:ext cx="8293257" cy="5833984"/>
          </a:xfrm>
          <a:prstGeom prst="rect">
            <a:avLst/>
          </a:prstGeom>
        </p:spPr>
      </p:pic>
      <p:sp>
        <p:nvSpPr>
          <p:cNvPr id="9" name="TextBox 8">
            <a:extLst>
              <a:ext uri="{FF2B5EF4-FFF2-40B4-BE49-F238E27FC236}">
                <a16:creationId xmlns:a16="http://schemas.microsoft.com/office/drawing/2014/main" id="{9897E089-8494-464B-B726-10983C7D0ED0}"/>
              </a:ext>
            </a:extLst>
          </p:cNvPr>
          <p:cNvSpPr txBox="1"/>
          <p:nvPr/>
        </p:nvSpPr>
        <p:spPr>
          <a:xfrm>
            <a:off x="8429132" y="1893750"/>
            <a:ext cx="3316665" cy="692497"/>
          </a:xfrm>
          <a:prstGeom prst="rect">
            <a:avLst/>
          </a:prstGeom>
          <a:solidFill>
            <a:schemeClr val="bg1"/>
          </a:solidFill>
        </p:spPr>
        <p:txBody>
          <a:bodyPr wrap="square" bIns="0" rtlCol="0">
            <a:spAutoFit/>
          </a:bodyPr>
          <a:lstStyle/>
          <a:p>
            <a:r>
              <a:rPr lang="en-US" sz="1400" dirty="0"/>
              <a:t>After K. VanLehn, https://www.cs.washington.edu/mssi/2012/KVL_SociallyITS.pdf</a:t>
            </a:r>
            <a:endParaRPr lang="en-US" sz="900" dirty="0"/>
          </a:p>
        </p:txBody>
      </p:sp>
    </p:spTree>
    <p:extLst>
      <p:ext uri="{BB962C8B-B14F-4D97-AF65-F5344CB8AC3E}">
        <p14:creationId xmlns:p14="http://schemas.microsoft.com/office/powerpoint/2010/main" val="2257321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9" name="TextBox 8">
            <a:extLst>
              <a:ext uri="{FF2B5EF4-FFF2-40B4-BE49-F238E27FC236}">
                <a16:creationId xmlns:a16="http://schemas.microsoft.com/office/drawing/2014/main" id="{9897E089-8494-464B-B726-10983C7D0ED0}"/>
              </a:ext>
            </a:extLst>
          </p:cNvPr>
          <p:cNvSpPr txBox="1"/>
          <p:nvPr/>
        </p:nvSpPr>
        <p:spPr>
          <a:xfrm>
            <a:off x="9492793" y="3115462"/>
            <a:ext cx="2224726" cy="907941"/>
          </a:xfrm>
          <a:prstGeom prst="rect">
            <a:avLst/>
          </a:prstGeom>
          <a:solidFill>
            <a:schemeClr val="bg1"/>
          </a:solidFill>
        </p:spPr>
        <p:txBody>
          <a:bodyPr wrap="square" bIns="0" rtlCol="0">
            <a:spAutoFit/>
          </a:bodyPr>
          <a:lstStyle/>
          <a:p>
            <a:r>
              <a:rPr lang="en-US" sz="1400" dirty="0"/>
              <a:t>After K. VanLehn, https://www.cs.washington.edu/mssi/2012/KVL_SociallyITS.pdf</a:t>
            </a:r>
            <a:endParaRPr lang="en-US" sz="900" dirty="0"/>
          </a:p>
        </p:txBody>
      </p:sp>
      <p:pic>
        <p:nvPicPr>
          <p:cNvPr id="3" name="Picture 2">
            <a:extLst>
              <a:ext uri="{FF2B5EF4-FFF2-40B4-BE49-F238E27FC236}">
                <a16:creationId xmlns:a16="http://schemas.microsoft.com/office/drawing/2014/main" id="{305F9B7A-94B0-467A-AD48-2D88C711799D}"/>
              </a:ext>
            </a:extLst>
          </p:cNvPr>
          <p:cNvPicPr>
            <a:picLocks noChangeAspect="1"/>
          </p:cNvPicPr>
          <p:nvPr/>
        </p:nvPicPr>
        <p:blipFill>
          <a:blip r:embed="rId2"/>
          <a:stretch>
            <a:fillRect/>
          </a:stretch>
        </p:blipFill>
        <p:spPr>
          <a:xfrm>
            <a:off x="1344547" y="746753"/>
            <a:ext cx="7884294" cy="5838541"/>
          </a:xfrm>
          <a:prstGeom prst="rect">
            <a:avLst/>
          </a:prstGeom>
        </p:spPr>
      </p:pic>
    </p:spTree>
    <p:extLst>
      <p:ext uri="{BB962C8B-B14F-4D97-AF65-F5344CB8AC3E}">
        <p14:creationId xmlns:p14="http://schemas.microsoft.com/office/powerpoint/2010/main" val="1181863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6" name="Title 8">
            <a:extLst>
              <a:ext uri="{FF2B5EF4-FFF2-40B4-BE49-F238E27FC236}">
                <a16:creationId xmlns:a16="http://schemas.microsoft.com/office/drawing/2014/main" id="{6EF7AE20-A9D1-40BA-BC2A-7C3372739CB5}"/>
              </a:ext>
            </a:extLst>
          </p:cNvPr>
          <p:cNvSpPr>
            <a:spLocks noGrp="1"/>
          </p:cNvSpPr>
          <p:nvPr>
            <p:ph type="title"/>
          </p:nvPr>
        </p:nvSpPr>
        <p:spPr>
          <a:xfrm>
            <a:off x="484644" y="785652"/>
            <a:ext cx="10515600" cy="657576"/>
          </a:xfrm>
        </p:spPr>
        <p:txBody>
          <a:bodyPr>
            <a:normAutofit/>
          </a:bodyPr>
          <a:lstStyle/>
          <a:p>
            <a:r>
              <a:rPr lang="en-US" sz="3600">
                <a:solidFill>
                  <a:srgbClr val="000066"/>
                </a:solidFill>
              </a:rPr>
              <a:t>Discussion </a:t>
            </a:r>
            <a:endParaRPr lang="en-US" sz="3600" dirty="0">
              <a:solidFill>
                <a:srgbClr val="000066"/>
              </a:solidFill>
            </a:endParaRPr>
          </a:p>
        </p:txBody>
      </p:sp>
      <p:sp>
        <p:nvSpPr>
          <p:cNvPr id="7" name="Content Placeholder 9">
            <a:extLst>
              <a:ext uri="{FF2B5EF4-FFF2-40B4-BE49-F238E27FC236}">
                <a16:creationId xmlns:a16="http://schemas.microsoft.com/office/drawing/2014/main" id="{07695C17-14B9-44B7-8930-C02687DA875B}"/>
              </a:ext>
            </a:extLst>
          </p:cNvPr>
          <p:cNvSpPr txBox="1">
            <a:spLocks/>
          </p:cNvSpPr>
          <p:nvPr/>
        </p:nvSpPr>
        <p:spPr>
          <a:xfrm>
            <a:off x="838200" y="1443228"/>
            <a:ext cx="10869156" cy="51178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pPr>
            <a:r>
              <a:rPr lang="en-US" sz="2800"/>
              <a:t>What sorts of problems do you assign that require complex procedures to arrive at a final answer that can be checked (e.g., against an answer in the back of the book)?</a:t>
            </a:r>
          </a:p>
          <a:p>
            <a:pPr lvl="1">
              <a:lnSpc>
                <a:spcPct val="100000"/>
              </a:lnSpc>
            </a:pPr>
            <a:r>
              <a:rPr lang="en-US" sz="2800"/>
              <a:t>What sort of feedback could be provided “along the way” if you had greater visibility into students’ processes WHILE they are doing it?</a:t>
            </a:r>
          </a:p>
          <a:p>
            <a:pPr lvl="1">
              <a:lnSpc>
                <a:spcPct val="100000"/>
              </a:lnSpc>
            </a:pPr>
            <a:r>
              <a:rPr lang="en-US" sz="2800"/>
              <a:t>Could a computer/ITS plausibly be configured to do that?</a:t>
            </a:r>
          </a:p>
          <a:p>
            <a:pPr lvl="1">
              <a:lnSpc>
                <a:spcPct val="100000"/>
              </a:lnSpc>
            </a:pPr>
            <a:r>
              <a:rPr lang="en-US" sz="2800"/>
              <a:t>What sorts of pedagogical features or reinforcements could be provided to help &amp; motivate students?</a:t>
            </a:r>
            <a:endParaRPr lang="en-US" sz="2800" dirty="0"/>
          </a:p>
        </p:txBody>
      </p:sp>
    </p:spTree>
    <p:extLst>
      <p:ext uri="{BB962C8B-B14F-4D97-AF65-F5344CB8AC3E}">
        <p14:creationId xmlns:p14="http://schemas.microsoft.com/office/powerpoint/2010/main" val="1581639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6" name="Title 8">
            <a:extLst>
              <a:ext uri="{FF2B5EF4-FFF2-40B4-BE49-F238E27FC236}">
                <a16:creationId xmlns:a16="http://schemas.microsoft.com/office/drawing/2014/main" id="{6EF7AE20-A9D1-40BA-BC2A-7C3372739CB5}"/>
              </a:ext>
            </a:extLst>
          </p:cNvPr>
          <p:cNvSpPr>
            <a:spLocks noGrp="1"/>
          </p:cNvSpPr>
          <p:nvPr>
            <p:ph type="title"/>
          </p:nvPr>
        </p:nvSpPr>
        <p:spPr>
          <a:xfrm>
            <a:off x="484644" y="785652"/>
            <a:ext cx="10515600" cy="657576"/>
          </a:xfrm>
        </p:spPr>
        <p:txBody>
          <a:bodyPr>
            <a:normAutofit/>
          </a:bodyPr>
          <a:lstStyle/>
          <a:p>
            <a:r>
              <a:rPr lang="en-US" sz="3600" dirty="0">
                <a:solidFill>
                  <a:srgbClr val="000066"/>
                </a:solidFill>
              </a:rPr>
              <a:t>Overview of Circuit Tutor</a:t>
            </a:r>
          </a:p>
        </p:txBody>
      </p:sp>
      <p:sp>
        <p:nvSpPr>
          <p:cNvPr id="7" name="Content Placeholder 9">
            <a:extLst>
              <a:ext uri="{FF2B5EF4-FFF2-40B4-BE49-F238E27FC236}">
                <a16:creationId xmlns:a16="http://schemas.microsoft.com/office/drawing/2014/main" id="{07695C17-14B9-44B7-8930-C02687DA875B}"/>
              </a:ext>
            </a:extLst>
          </p:cNvPr>
          <p:cNvSpPr txBox="1">
            <a:spLocks/>
          </p:cNvSpPr>
          <p:nvPr/>
        </p:nvSpPr>
        <p:spPr>
          <a:xfrm>
            <a:off x="838200" y="1443228"/>
            <a:ext cx="10869156" cy="51178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000" dirty="0"/>
              <a:t>Detailed information is available at </a:t>
            </a:r>
            <a:r>
              <a:rPr lang="en-US" sz="2000" dirty="0">
                <a:hlinkClick r:id="rId2"/>
              </a:rPr>
              <a:t>www.circuittutor.com</a:t>
            </a:r>
            <a:r>
              <a:rPr lang="en-US" sz="2000" dirty="0"/>
              <a:t> </a:t>
            </a:r>
          </a:p>
          <a:p>
            <a:pPr>
              <a:lnSpc>
                <a:spcPct val="110000"/>
              </a:lnSpc>
            </a:pPr>
            <a:r>
              <a:rPr lang="en-US" sz="2000" dirty="0"/>
              <a:t>Circuit Tutor is a step-based tutoring system for linear circuit analysis that accepts numerous types of inputs such as equations, matrices &amp; simplified equations, numerical values, waveform sketches, and an on-screen interactive circuit editor</a:t>
            </a:r>
          </a:p>
          <a:p>
            <a:pPr>
              <a:lnSpc>
                <a:spcPct val="110000"/>
              </a:lnSpc>
            </a:pPr>
            <a:r>
              <a:rPr lang="en-US" sz="2000" dirty="0"/>
              <a:t>The system also randomly creates its own problems, varying both circuit topology and element values, providing an unlimited supply of fully worked &amp; explained examples and corresponding problems at graded levels of difficulty</a:t>
            </a:r>
          </a:p>
          <a:p>
            <a:pPr>
              <a:lnSpc>
                <a:spcPct val="110000"/>
              </a:lnSpc>
            </a:pPr>
            <a:r>
              <a:rPr lang="en-US" sz="2000" dirty="0"/>
              <a:t>Students are never penalized for wrong answers but must just work a new problem of the same type for full credit, encouraging mastery learning</a:t>
            </a:r>
          </a:p>
          <a:p>
            <a:pPr>
              <a:lnSpc>
                <a:spcPct val="110000"/>
              </a:lnSpc>
            </a:pPr>
            <a:r>
              <a:rPr lang="en-US" sz="2000" dirty="0"/>
              <a:t>Special pedagogical devices such as color-coded node voltages and mesh currents are used to help promote understanding of parallel &amp; series relationships</a:t>
            </a:r>
          </a:p>
          <a:p>
            <a:pPr>
              <a:lnSpc>
                <a:spcPct val="110000"/>
              </a:lnSpc>
            </a:pPr>
            <a:r>
              <a:rPr lang="en-US" sz="2000" dirty="0"/>
              <a:t>Interactive, multiple-choice tutorials (similar to textbook material) are available on each relevant topic prior to viewing worked examples and doing exercises</a:t>
            </a:r>
          </a:p>
          <a:p>
            <a:pPr marL="461963" lvl="1" indent="-234950">
              <a:lnSpc>
                <a:spcPct val="100000"/>
              </a:lnSpc>
            </a:pPr>
            <a:endParaRPr lang="en-US" sz="2000" dirty="0"/>
          </a:p>
          <a:p>
            <a:pPr lvl="1">
              <a:lnSpc>
                <a:spcPct val="100000"/>
              </a:lnSpc>
            </a:pPr>
            <a:endParaRPr lang="en-US" sz="2000" dirty="0"/>
          </a:p>
        </p:txBody>
      </p:sp>
    </p:spTree>
    <p:extLst>
      <p:ext uri="{BB962C8B-B14F-4D97-AF65-F5344CB8AC3E}">
        <p14:creationId xmlns:p14="http://schemas.microsoft.com/office/powerpoint/2010/main" val="620500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6" name="Title 8">
            <a:extLst>
              <a:ext uri="{FF2B5EF4-FFF2-40B4-BE49-F238E27FC236}">
                <a16:creationId xmlns:a16="http://schemas.microsoft.com/office/drawing/2014/main" id="{6EF7AE20-A9D1-40BA-BC2A-7C3372739CB5}"/>
              </a:ext>
            </a:extLst>
          </p:cNvPr>
          <p:cNvSpPr>
            <a:spLocks noGrp="1"/>
          </p:cNvSpPr>
          <p:nvPr>
            <p:ph type="title"/>
          </p:nvPr>
        </p:nvSpPr>
        <p:spPr>
          <a:xfrm>
            <a:off x="484644" y="785652"/>
            <a:ext cx="10515600" cy="657576"/>
          </a:xfrm>
        </p:spPr>
        <p:txBody>
          <a:bodyPr>
            <a:normAutofit/>
          </a:bodyPr>
          <a:lstStyle/>
          <a:p>
            <a:r>
              <a:rPr lang="en-US" sz="3600" dirty="0">
                <a:solidFill>
                  <a:srgbClr val="000066"/>
                </a:solidFill>
              </a:rPr>
              <a:t>Overview of Circuit Tutor (cont.)</a:t>
            </a:r>
          </a:p>
        </p:txBody>
      </p:sp>
      <p:sp>
        <p:nvSpPr>
          <p:cNvPr id="7" name="Content Placeholder 9">
            <a:extLst>
              <a:ext uri="{FF2B5EF4-FFF2-40B4-BE49-F238E27FC236}">
                <a16:creationId xmlns:a16="http://schemas.microsoft.com/office/drawing/2014/main" id="{07695C17-14B9-44B7-8930-C02687DA875B}"/>
              </a:ext>
            </a:extLst>
          </p:cNvPr>
          <p:cNvSpPr txBox="1">
            <a:spLocks/>
          </p:cNvSpPr>
          <p:nvPr/>
        </p:nvSpPr>
        <p:spPr>
          <a:xfrm>
            <a:off x="838200" y="1443228"/>
            <a:ext cx="10747248" cy="51178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000" dirty="0"/>
              <a:t>Other features include 83 videos of every level and problem type in every game being worked in the system to illustrate the user interfaces, the technical aspects of problem solving, including fully detailed algebra where applicable and demonstrations of calculator usage (TI models), e.g., for complex number calculations:  </a:t>
            </a:r>
            <a:r>
              <a:rPr lang="en-US" sz="1600" u="sng" dirty="0">
                <a:hlinkClick r:id="rId2"/>
              </a:rPr>
              <a:t>https://www.youtube.com/channel/UCnn_0DTFVFpiorlWiTTUVvg/videos</a:t>
            </a:r>
            <a:endParaRPr lang="en-US" sz="1600" dirty="0"/>
          </a:p>
          <a:p>
            <a:pPr lvl="1">
              <a:lnSpc>
                <a:spcPct val="110000"/>
              </a:lnSpc>
            </a:pPr>
            <a:r>
              <a:rPr lang="en-US" sz="1800" dirty="0"/>
              <a:t>Includes a general introduction to the Circuit Tutor system and topics such as Gaussian elimination</a:t>
            </a:r>
          </a:p>
          <a:p>
            <a:pPr lvl="1">
              <a:lnSpc>
                <a:spcPct val="110000"/>
              </a:lnSpc>
            </a:pPr>
            <a:r>
              <a:rPr lang="en-US" sz="1800" dirty="0"/>
              <a:t>Accessible via direct links to the relevant videos &amp; channels inside the exercises (very popular; ~56,000 views to date)</a:t>
            </a:r>
          </a:p>
          <a:p>
            <a:pPr>
              <a:lnSpc>
                <a:spcPct val="110000"/>
              </a:lnSpc>
            </a:pPr>
            <a:r>
              <a:rPr lang="en-US" sz="2000" dirty="0"/>
              <a:t>Another feature is automatic generation of PDF transcripts of student work, including both correct and incorrect steps (labeled as such); overcomes a major disadvantage of traditional electronic HW systems where students have no record of their work and nothing to review for exams</a:t>
            </a:r>
          </a:p>
          <a:p>
            <a:pPr lvl="1">
              <a:lnSpc>
                <a:spcPct val="110000"/>
              </a:lnSpc>
            </a:pPr>
            <a:r>
              <a:rPr lang="en-US" sz="1800" dirty="0"/>
              <a:t>Transcripts are stored on the student’s computer and can be accessed at any time (from within Circuit Tutor, or independently)</a:t>
            </a:r>
          </a:p>
          <a:p>
            <a:pPr>
              <a:lnSpc>
                <a:spcPct val="110000"/>
              </a:lnSpc>
            </a:pPr>
            <a:r>
              <a:rPr lang="en-US" sz="2000" dirty="0"/>
              <a:t>We also give heavy emphasis to conceptual issues, such as recognizing elements in series &amp; parallel</a:t>
            </a:r>
          </a:p>
          <a:p>
            <a:pPr>
              <a:lnSpc>
                <a:spcPct val="110000"/>
              </a:lnSpc>
            </a:pPr>
            <a:endParaRPr lang="en-US" sz="2000" dirty="0"/>
          </a:p>
          <a:p>
            <a:pPr>
              <a:lnSpc>
                <a:spcPct val="110000"/>
              </a:lnSpc>
            </a:pPr>
            <a:endParaRPr lang="en-US" sz="2000" dirty="0"/>
          </a:p>
          <a:p>
            <a:pPr marL="461963" lvl="1" indent="-234950">
              <a:lnSpc>
                <a:spcPct val="100000"/>
              </a:lnSpc>
            </a:pPr>
            <a:endParaRPr lang="en-US" sz="2000" dirty="0"/>
          </a:p>
          <a:p>
            <a:pPr lvl="1">
              <a:lnSpc>
                <a:spcPct val="100000"/>
              </a:lnSpc>
            </a:pPr>
            <a:endParaRPr lang="en-US" sz="2000" dirty="0"/>
          </a:p>
        </p:txBody>
      </p:sp>
    </p:spTree>
    <p:extLst>
      <p:ext uri="{BB962C8B-B14F-4D97-AF65-F5344CB8AC3E}">
        <p14:creationId xmlns:p14="http://schemas.microsoft.com/office/powerpoint/2010/main" val="2298567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grpSp>
        <p:nvGrpSpPr>
          <p:cNvPr id="8" name="Group 2">
            <a:extLst>
              <a:ext uri="{FF2B5EF4-FFF2-40B4-BE49-F238E27FC236}">
                <a16:creationId xmlns:a16="http://schemas.microsoft.com/office/drawing/2014/main" id="{AB5A7FBD-66B9-4E7E-A40E-CB3182B6768B}"/>
              </a:ext>
            </a:extLst>
          </p:cNvPr>
          <p:cNvGrpSpPr>
            <a:grpSpLocks/>
          </p:cNvGrpSpPr>
          <p:nvPr/>
        </p:nvGrpSpPr>
        <p:grpSpPr bwMode="auto">
          <a:xfrm>
            <a:off x="579438" y="1262866"/>
            <a:ext cx="2362200" cy="5365750"/>
            <a:chOff x="579438" y="1187450"/>
            <a:chExt cx="2362200" cy="5365750"/>
          </a:xfrm>
        </p:grpSpPr>
        <p:sp>
          <p:nvSpPr>
            <p:cNvPr id="9" name="Rectangle 330">
              <a:extLst>
                <a:ext uri="{FF2B5EF4-FFF2-40B4-BE49-F238E27FC236}">
                  <a16:creationId xmlns:a16="http://schemas.microsoft.com/office/drawing/2014/main" id="{9B6CD1CC-4A7C-4283-840A-5FE124F912AC}"/>
                </a:ext>
              </a:extLst>
            </p:cNvPr>
            <p:cNvSpPr>
              <a:spLocks noChangeArrowheads="1"/>
            </p:cNvSpPr>
            <p:nvPr/>
          </p:nvSpPr>
          <p:spPr bwMode="auto">
            <a:xfrm>
              <a:off x="655638" y="1187450"/>
              <a:ext cx="2225675" cy="528638"/>
            </a:xfrm>
            <a:prstGeom prst="rect">
              <a:avLst/>
            </a:prstGeom>
            <a:gradFill flip="none" rotWithShape="1">
              <a:gsLst>
                <a:gs pos="0">
                  <a:schemeClr val="accent1">
                    <a:lumMod val="87000"/>
                    <a:lumOff val="13000"/>
                  </a:schemeClr>
                </a:gs>
                <a:gs pos="100000">
                  <a:schemeClr val="accent1">
                    <a:lumMod val="75000"/>
                  </a:schemeClr>
                </a:gs>
              </a:gsLst>
              <a:lin ang="16200000" scaled="1"/>
              <a:tileRect/>
            </a:gradFill>
            <a:ln w="9525">
              <a:solidFill>
                <a:srgbClr val="A5002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30571" tIns="65285" rIns="130571" bIns="65285" anchor="ctr"/>
            <a:lstStyle>
              <a:lvl1pPr defTabSz="6269038">
                <a:spcBef>
                  <a:spcPct val="20000"/>
                </a:spcBef>
                <a:buChar char="•"/>
                <a:defRPr sz="3200">
                  <a:solidFill>
                    <a:schemeClr val="tx1"/>
                  </a:solidFill>
                  <a:latin typeface="Times New Roman" pitchFamily="18" charset="0"/>
                </a:defRPr>
              </a:lvl1pPr>
              <a:lvl2pPr marL="742950" indent="-285750" defTabSz="6269038">
                <a:spcBef>
                  <a:spcPct val="20000"/>
                </a:spcBef>
                <a:buChar char="–"/>
                <a:defRPr sz="2800">
                  <a:solidFill>
                    <a:schemeClr val="tx1"/>
                  </a:solidFill>
                  <a:latin typeface="Times New Roman" pitchFamily="18" charset="0"/>
                </a:defRPr>
              </a:lvl2pPr>
              <a:lvl3pPr marL="1143000" indent="-228600" defTabSz="6269038">
                <a:spcBef>
                  <a:spcPct val="20000"/>
                </a:spcBef>
                <a:buChar char="•"/>
                <a:defRPr sz="2400">
                  <a:solidFill>
                    <a:schemeClr val="tx1"/>
                  </a:solidFill>
                  <a:latin typeface="Times New Roman" pitchFamily="18" charset="0"/>
                </a:defRPr>
              </a:lvl3pPr>
              <a:lvl4pPr marL="1600200" indent="-228600" defTabSz="6269038">
                <a:spcBef>
                  <a:spcPct val="20000"/>
                </a:spcBef>
                <a:buChar char="–"/>
                <a:defRPr sz="2000">
                  <a:solidFill>
                    <a:schemeClr val="tx1"/>
                  </a:solidFill>
                  <a:latin typeface="Times New Roman" pitchFamily="18" charset="0"/>
                </a:defRPr>
              </a:lvl4pPr>
              <a:lvl5pPr marL="2057400" indent="-228600" defTabSz="6269038">
                <a:spcBef>
                  <a:spcPct val="20000"/>
                </a:spcBef>
                <a:buChar char="»"/>
                <a:defRPr sz="2000">
                  <a:solidFill>
                    <a:schemeClr val="tx1"/>
                  </a:solidFill>
                  <a:latin typeface="Times New Roman" pitchFamily="18" charset="0"/>
                </a:defRPr>
              </a:lvl5pPr>
              <a:lvl6pPr marL="2514600" indent="-228600" defTabSz="6269038" eaLnBrk="0" fontAlgn="base" hangingPunct="0">
                <a:spcBef>
                  <a:spcPct val="20000"/>
                </a:spcBef>
                <a:spcAft>
                  <a:spcPct val="0"/>
                </a:spcAft>
                <a:buChar char="»"/>
                <a:defRPr sz="2000">
                  <a:solidFill>
                    <a:schemeClr val="tx1"/>
                  </a:solidFill>
                  <a:latin typeface="Times New Roman" pitchFamily="18" charset="0"/>
                </a:defRPr>
              </a:lvl6pPr>
              <a:lvl7pPr marL="2971800" indent="-228600" defTabSz="6269038" eaLnBrk="0" fontAlgn="base" hangingPunct="0">
                <a:spcBef>
                  <a:spcPct val="20000"/>
                </a:spcBef>
                <a:spcAft>
                  <a:spcPct val="0"/>
                </a:spcAft>
                <a:buChar char="»"/>
                <a:defRPr sz="2000">
                  <a:solidFill>
                    <a:schemeClr val="tx1"/>
                  </a:solidFill>
                  <a:latin typeface="Times New Roman" pitchFamily="18" charset="0"/>
                </a:defRPr>
              </a:lvl7pPr>
              <a:lvl8pPr marL="3429000" indent="-228600" defTabSz="6269038" eaLnBrk="0" fontAlgn="base" hangingPunct="0">
                <a:spcBef>
                  <a:spcPct val="20000"/>
                </a:spcBef>
                <a:spcAft>
                  <a:spcPct val="0"/>
                </a:spcAft>
                <a:buChar char="»"/>
                <a:defRPr sz="2000">
                  <a:solidFill>
                    <a:schemeClr val="tx1"/>
                  </a:solidFill>
                  <a:latin typeface="Times New Roman" pitchFamily="18" charset="0"/>
                </a:defRPr>
              </a:lvl8pPr>
              <a:lvl9pPr marL="3886200" indent="-228600" defTabSz="6269038"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n-US" altLang="en-US" sz="1200" b="1" dirty="0">
                  <a:latin typeface="Arial" charset="0"/>
                </a:rPr>
                <a:t>Three-step Process for Circuit Generation</a:t>
              </a:r>
            </a:p>
          </p:txBody>
        </p:sp>
        <p:graphicFrame>
          <p:nvGraphicFramePr>
            <p:cNvPr id="10" name="Object 960">
              <a:extLst>
                <a:ext uri="{FF2B5EF4-FFF2-40B4-BE49-F238E27FC236}">
                  <a16:creationId xmlns:a16="http://schemas.microsoft.com/office/drawing/2014/main" id="{5DF7FDFB-0786-47F4-A08C-972ED4CB24F5}"/>
                </a:ext>
              </a:extLst>
            </p:cNvPr>
            <p:cNvGraphicFramePr>
              <a:graphicFrameLocks noChangeAspect="1"/>
            </p:cNvGraphicFramePr>
            <p:nvPr/>
          </p:nvGraphicFramePr>
          <p:xfrm>
            <a:off x="823503" y="1827811"/>
            <a:ext cx="1917653" cy="1369979"/>
          </p:xfrm>
          <a:graphic>
            <a:graphicData uri="http://schemas.openxmlformats.org/presentationml/2006/ole">
              <mc:AlternateContent xmlns:mc="http://schemas.openxmlformats.org/markup-compatibility/2006">
                <mc:Choice xmlns:v="urn:schemas-microsoft-com:vml" Requires="v">
                  <p:oleObj name="Picture" r:id="rId2" imgW="2738717" imgH="1830481" progId="Word.Picture.8">
                    <p:embed/>
                  </p:oleObj>
                </mc:Choice>
                <mc:Fallback>
                  <p:oleObj name="Picture" r:id="rId2" imgW="2738717" imgH="1830481" progId="Word.Picture.8">
                    <p:embed/>
                    <p:pic>
                      <p:nvPicPr>
                        <p:cNvPr id="5126" name="Object 960">
                          <a:extLst>
                            <a:ext uri="{FF2B5EF4-FFF2-40B4-BE49-F238E27FC236}">
                              <a16:creationId xmlns:a16="http://schemas.microsoft.com/office/drawing/2014/main" id="{C86B8309-E8DD-447A-B8CC-C6D1B3B252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503" y="1827811"/>
                          <a:ext cx="1917653" cy="1369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966">
              <a:extLst>
                <a:ext uri="{FF2B5EF4-FFF2-40B4-BE49-F238E27FC236}">
                  <a16:creationId xmlns:a16="http://schemas.microsoft.com/office/drawing/2014/main" id="{45DF4919-57DB-4C62-A0DE-F49F92623474}"/>
                </a:ext>
              </a:extLst>
            </p:cNvPr>
            <p:cNvGraphicFramePr>
              <a:graphicFrameLocks noChangeAspect="1"/>
            </p:cNvGraphicFramePr>
            <p:nvPr/>
          </p:nvGraphicFramePr>
          <p:xfrm>
            <a:off x="701470" y="3247607"/>
            <a:ext cx="2091985" cy="1588968"/>
          </p:xfrm>
          <a:graphic>
            <a:graphicData uri="http://schemas.openxmlformats.org/presentationml/2006/ole">
              <mc:AlternateContent xmlns:mc="http://schemas.openxmlformats.org/markup-compatibility/2006">
                <mc:Choice xmlns:v="urn:schemas-microsoft-com:vml" Requires="v">
                  <p:oleObj name="Picture" r:id="rId4" imgW="3138076" imgH="2173944" progId="Word.Picture.8">
                    <p:embed/>
                  </p:oleObj>
                </mc:Choice>
                <mc:Fallback>
                  <p:oleObj name="Picture" r:id="rId4" imgW="3138076" imgH="2173944" progId="Word.Picture.8">
                    <p:embed/>
                    <p:pic>
                      <p:nvPicPr>
                        <p:cNvPr id="5127" name="Object 966">
                          <a:extLst>
                            <a:ext uri="{FF2B5EF4-FFF2-40B4-BE49-F238E27FC236}">
                              <a16:creationId xmlns:a16="http://schemas.microsoft.com/office/drawing/2014/main" id="{6D99EB7C-FCDB-4D78-AA80-BD5BAE7A8D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655"/>
                        <a:stretch>
                          <a:fillRect/>
                        </a:stretch>
                      </p:blipFill>
                      <p:spPr bwMode="auto">
                        <a:xfrm>
                          <a:off x="701470" y="3247607"/>
                          <a:ext cx="2091985" cy="1588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975">
              <a:extLst>
                <a:ext uri="{FF2B5EF4-FFF2-40B4-BE49-F238E27FC236}">
                  <a16:creationId xmlns:a16="http://schemas.microsoft.com/office/drawing/2014/main" id="{910287D0-DFAE-4D08-AA89-BA9FA86FE9A7}"/>
                </a:ext>
              </a:extLst>
            </p:cNvPr>
            <p:cNvGraphicFramePr>
              <a:graphicFrameLocks noChangeAspect="1"/>
            </p:cNvGraphicFramePr>
            <p:nvPr/>
          </p:nvGraphicFramePr>
          <p:xfrm>
            <a:off x="579438" y="4841764"/>
            <a:ext cx="2362200" cy="1711436"/>
          </p:xfrm>
          <a:graphic>
            <a:graphicData uri="http://schemas.openxmlformats.org/presentationml/2006/ole">
              <mc:AlternateContent xmlns:mc="http://schemas.openxmlformats.org/markup-compatibility/2006">
                <mc:Choice xmlns:v="urn:schemas-microsoft-com:vml" Requires="v">
                  <p:oleObj name="Picture" r:id="rId6" imgW="3423486" imgH="2459743" progId="Word.Picture.8">
                    <p:embed/>
                  </p:oleObj>
                </mc:Choice>
                <mc:Fallback>
                  <p:oleObj name="Picture" r:id="rId6" imgW="3423486" imgH="2459743" progId="Word.Picture.8">
                    <p:embed/>
                    <p:pic>
                      <p:nvPicPr>
                        <p:cNvPr id="5128" name="Object 975">
                          <a:extLst>
                            <a:ext uri="{FF2B5EF4-FFF2-40B4-BE49-F238E27FC236}">
                              <a16:creationId xmlns:a16="http://schemas.microsoft.com/office/drawing/2014/main" id="{A4BCB818-5292-4D81-BFCE-98BCFF674A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3279" r="1581" b="3278"/>
                        <a:stretch>
                          <a:fillRect/>
                        </a:stretch>
                      </p:blipFill>
                      <p:spPr bwMode="auto">
                        <a:xfrm>
                          <a:off x="579438" y="4841764"/>
                          <a:ext cx="2362200" cy="1711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19138"/>
            <a:ext cx="60197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rPr>
              <a:t>Random Circuit Generation Approach</a:t>
            </a:r>
          </a:p>
        </p:txBody>
      </p:sp>
      <p:sp>
        <p:nvSpPr>
          <p:cNvPr id="16" name="TextBox 15">
            <a:extLst>
              <a:ext uri="{FF2B5EF4-FFF2-40B4-BE49-F238E27FC236}">
                <a16:creationId xmlns:a16="http://schemas.microsoft.com/office/drawing/2014/main" id="{C9C47E81-7472-4B3F-B54D-3AF1933F255F}"/>
              </a:ext>
            </a:extLst>
          </p:cNvPr>
          <p:cNvSpPr txBox="1"/>
          <p:nvPr/>
        </p:nvSpPr>
        <p:spPr>
          <a:xfrm>
            <a:off x="3048000" y="1263376"/>
            <a:ext cx="8442530" cy="5293757"/>
          </a:xfrm>
          <a:prstGeom prst="rect">
            <a:avLst/>
          </a:prstGeom>
          <a:noFill/>
        </p:spPr>
        <p:txBody>
          <a:bodyPr wrap="square">
            <a:spAutoFit/>
          </a:bodyPr>
          <a:lstStyle/>
          <a:p>
            <a:pPr marL="285750" indent="-285750">
              <a:buFont typeface="Arial" panose="020B0604020202020204" pitchFamily="34" charset="0"/>
              <a:buChar char="•"/>
              <a:defRPr/>
            </a:pPr>
            <a:r>
              <a:rPr lang="en-US" sz="2000" dirty="0">
                <a:latin typeface="Calibri" panose="020F0502020204030204" pitchFamily="34" charset="0"/>
              </a:rPr>
              <a:t>Circuits randomly generated on square grids to avoid graphical interferences (can represent any planar circuit)</a:t>
            </a:r>
          </a:p>
          <a:p>
            <a:pPr marL="285750" indent="-285750">
              <a:buFont typeface="Arial" panose="020B0604020202020204" pitchFamily="34" charset="0"/>
              <a:buChar char="•"/>
              <a:defRPr/>
            </a:pPr>
            <a:endParaRPr lang="en-US" sz="2000" dirty="0">
              <a:latin typeface="Calibri" panose="020F0502020204030204" pitchFamily="34" charset="0"/>
            </a:endParaRPr>
          </a:p>
          <a:p>
            <a:pPr marL="285750" indent="-285750">
              <a:buFont typeface="Arial" panose="020B0604020202020204" pitchFamily="34" charset="0"/>
              <a:buChar char="•"/>
              <a:defRPr/>
            </a:pPr>
            <a:r>
              <a:rPr lang="en-US" sz="2000" dirty="0">
                <a:latin typeface="Calibri" panose="020F0502020204030204" pitchFamily="34" charset="0"/>
              </a:rPr>
              <a:t>A multi-step approach is used to create new circuits:</a:t>
            </a:r>
          </a:p>
          <a:p>
            <a:pPr marL="548640" lvl="1" indent="-182880">
              <a:buFont typeface="Wingdings" panose="05000000000000000000" pitchFamily="2" charset="2"/>
              <a:buChar char="§"/>
              <a:defRPr/>
            </a:pPr>
            <a:r>
              <a:rPr lang="en-US" sz="2000" dirty="0">
                <a:latin typeface="Calibri" panose="020F0502020204030204" pitchFamily="34" charset="0"/>
              </a:rPr>
              <a:t>Step (a):  Generate a “topology” consisting only of opens and shorts; must have correct number of meshes, be connected and not hinged</a:t>
            </a:r>
          </a:p>
          <a:p>
            <a:pPr marL="548640" lvl="1" indent="-182880">
              <a:buFont typeface="Wingdings" panose="05000000000000000000" pitchFamily="2" charset="2"/>
              <a:buChar char="§"/>
              <a:defRPr/>
            </a:pPr>
            <a:r>
              <a:rPr lang="en-US" sz="2000" dirty="0">
                <a:latin typeface="Calibri" panose="020F0502020204030204" pitchFamily="34" charset="0"/>
              </a:rPr>
              <a:t>Step (b):  Replace some of the shorts by generic circuits elements, placing at least two/mesh (including outer mesh) to avoid shorted elements; check that result is not hinged</a:t>
            </a:r>
          </a:p>
          <a:p>
            <a:pPr marL="548640" lvl="1" indent="-182880">
              <a:buFont typeface="Wingdings" panose="05000000000000000000" pitchFamily="2" charset="2"/>
              <a:buChar char="§"/>
              <a:defRPr/>
            </a:pPr>
            <a:r>
              <a:rPr lang="en-US" sz="2000" dirty="0">
                <a:latin typeface="Calibri" panose="020F0502020204030204" pitchFamily="34" charset="0"/>
              </a:rPr>
              <a:t>Step (c):  Find all or many trees of this network, and place required number of voltage sources and inductors on the twigs, and required # of current sources &amp; capacitors on the links (resistors can be placed anywhere).  Then choose random element values and pick control variables for dependent sources (following additional rules for latter)</a:t>
            </a:r>
          </a:p>
          <a:p>
            <a:pPr marL="548640" lvl="1" indent="-182880">
              <a:buFont typeface="Wingdings" panose="05000000000000000000" pitchFamily="2" charset="2"/>
              <a:buChar char="§"/>
              <a:defRPr/>
            </a:pPr>
            <a:r>
              <a:rPr lang="en-US" sz="2000" dirty="0">
                <a:latin typeface="Calibri" panose="020F0502020204030204" pitchFamily="34" charset="0"/>
              </a:rPr>
              <a:t>Step (d):  Choose “sought variable(s)” students are to find (currents, voltages, powers), following certain rules</a:t>
            </a:r>
          </a:p>
          <a:p>
            <a:pPr marL="742950" lvl="1" indent="-285750">
              <a:buFont typeface="Wingdings" panose="05000000000000000000" pitchFamily="2" charset="2"/>
              <a:buChar char="§"/>
              <a:defRPr/>
            </a:pPr>
            <a:endParaRPr lang="en-US" dirty="0"/>
          </a:p>
        </p:txBody>
      </p:sp>
    </p:spTree>
    <p:extLst>
      <p:ext uri="{BB962C8B-B14F-4D97-AF65-F5344CB8AC3E}">
        <p14:creationId xmlns:p14="http://schemas.microsoft.com/office/powerpoint/2010/main" val="3790061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19138"/>
            <a:ext cx="98736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rPr>
              <a:t>Examples of Step-Based User Interfaces:  Interactive Circuit Editor</a:t>
            </a:r>
          </a:p>
        </p:txBody>
      </p:sp>
      <p:sp>
        <p:nvSpPr>
          <p:cNvPr id="17" name="Content Placeholder 9">
            <a:extLst>
              <a:ext uri="{FF2B5EF4-FFF2-40B4-BE49-F238E27FC236}">
                <a16:creationId xmlns:a16="http://schemas.microsoft.com/office/drawing/2014/main" id="{22197A7C-BC4C-49D4-8AD2-06FACAA66D2E}"/>
              </a:ext>
            </a:extLst>
          </p:cNvPr>
          <p:cNvSpPr txBox="1">
            <a:spLocks/>
          </p:cNvSpPr>
          <p:nvPr/>
        </p:nvSpPr>
        <p:spPr>
          <a:xfrm>
            <a:off x="503493" y="1252727"/>
            <a:ext cx="3859500" cy="5233797"/>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000" dirty="0"/>
              <a:t>Supports shifting, splitting, or compressing a circuit to make room for operations such as source transformations (illustrated at right)</a:t>
            </a:r>
          </a:p>
          <a:p>
            <a:pPr>
              <a:lnSpc>
                <a:spcPct val="110000"/>
              </a:lnSpc>
            </a:pPr>
            <a:r>
              <a:rPr lang="en-US" sz="2000" dirty="0"/>
              <a:t>Automatically shows the last valid circuit for reference</a:t>
            </a:r>
          </a:p>
          <a:p>
            <a:pPr>
              <a:lnSpc>
                <a:spcPct val="110000"/>
              </a:lnSpc>
            </a:pPr>
            <a:r>
              <a:rPr lang="en-US" sz="2000" dirty="0"/>
              <a:t>Automatically checks a wide variety of editing operations in different restricted editing modes, such as source killing in superposition, series and parallel combinations of sources and passive elements (both DC and AC), dragging elements to new positions, changing element types, and adding new ones, and drawing Thévenin &amp; Norton equivalents connected to a supplied set of terminals</a:t>
            </a:r>
          </a:p>
          <a:p>
            <a:pPr>
              <a:lnSpc>
                <a:spcPct val="110000"/>
              </a:lnSpc>
            </a:pPr>
            <a:endParaRPr lang="en-US" sz="2400" dirty="0"/>
          </a:p>
        </p:txBody>
      </p:sp>
      <p:pic>
        <p:nvPicPr>
          <p:cNvPr id="18" name="Picture 2">
            <a:extLst>
              <a:ext uri="{FF2B5EF4-FFF2-40B4-BE49-F238E27FC236}">
                <a16:creationId xmlns:a16="http://schemas.microsoft.com/office/drawing/2014/main" id="{825DACDA-2180-42A9-AEC2-E21DD91228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957" t="19670" r="1016" b="2243"/>
          <a:stretch/>
        </p:blipFill>
        <p:spPr bwMode="auto">
          <a:xfrm>
            <a:off x="4362993" y="1338613"/>
            <a:ext cx="7325513" cy="374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587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19138"/>
            <a:ext cx="98736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rPr>
              <a:t>Examples of Step-Based User Interfaces:  Selection Interface</a:t>
            </a:r>
          </a:p>
        </p:txBody>
      </p:sp>
      <p:pic>
        <p:nvPicPr>
          <p:cNvPr id="2" name="Picture 1">
            <a:extLst>
              <a:ext uri="{FF2B5EF4-FFF2-40B4-BE49-F238E27FC236}">
                <a16:creationId xmlns:a16="http://schemas.microsoft.com/office/drawing/2014/main" id="{E37D6FDB-C41D-44F4-A2B7-9A9736419616}"/>
              </a:ext>
            </a:extLst>
          </p:cNvPr>
          <p:cNvPicPr>
            <a:picLocks noChangeAspect="1"/>
          </p:cNvPicPr>
          <p:nvPr/>
        </p:nvPicPr>
        <p:blipFill>
          <a:blip r:embed="rId2"/>
          <a:stretch>
            <a:fillRect/>
          </a:stretch>
        </p:blipFill>
        <p:spPr>
          <a:xfrm>
            <a:off x="1280160" y="1775270"/>
            <a:ext cx="9349740" cy="4109362"/>
          </a:xfrm>
          <a:prstGeom prst="rect">
            <a:avLst/>
          </a:prstGeom>
        </p:spPr>
      </p:pic>
    </p:spTree>
    <p:extLst>
      <p:ext uri="{BB962C8B-B14F-4D97-AF65-F5344CB8AC3E}">
        <p14:creationId xmlns:p14="http://schemas.microsoft.com/office/powerpoint/2010/main" val="1633548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19138"/>
            <a:ext cx="102028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rPr>
              <a:t>Examples of User Interfaces:  Template-Based Equation Entry System</a:t>
            </a:r>
          </a:p>
        </p:txBody>
      </p:sp>
      <p:pic>
        <p:nvPicPr>
          <p:cNvPr id="3" name="Picture 2">
            <a:extLst>
              <a:ext uri="{FF2B5EF4-FFF2-40B4-BE49-F238E27FC236}">
                <a16:creationId xmlns:a16="http://schemas.microsoft.com/office/drawing/2014/main" id="{B9B127A1-1E8D-4387-A7E2-88D39AF34D58}"/>
              </a:ext>
            </a:extLst>
          </p:cNvPr>
          <p:cNvPicPr>
            <a:picLocks noChangeAspect="1"/>
          </p:cNvPicPr>
          <p:nvPr/>
        </p:nvPicPr>
        <p:blipFill>
          <a:blip r:embed="rId2"/>
          <a:stretch>
            <a:fillRect/>
          </a:stretch>
        </p:blipFill>
        <p:spPr>
          <a:xfrm>
            <a:off x="1866519" y="1297222"/>
            <a:ext cx="7664637" cy="5099393"/>
          </a:xfrm>
          <a:prstGeom prst="rect">
            <a:avLst/>
          </a:prstGeom>
        </p:spPr>
      </p:pic>
    </p:spTree>
    <p:extLst>
      <p:ext uri="{BB962C8B-B14F-4D97-AF65-F5344CB8AC3E}">
        <p14:creationId xmlns:p14="http://schemas.microsoft.com/office/powerpoint/2010/main" val="2249867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19138"/>
            <a:ext cx="102028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rPr>
              <a:t>Examples of User Interfaces:  Simplified Equation Entry</a:t>
            </a:r>
          </a:p>
        </p:txBody>
      </p:sp>
      <p:pic>
        <p:nvPicPr>
          <p:cNvPr id="2" name="Picture 1">
            <a:extLst>
              <a:ext uri="{FF2B5EF4-FFF2-40B4-BE49-F238E27FC236}">
                <a16:creationId xmlns:a16="http://schemas.microsoft.com/office/drawing/2014/main" id="{AB65AE69-D424-4A5F-B363-9DE17047ADE5}"/>
              </a:ext>
            </a:extLst>
          </p:cNvPr>
          <p:cNvPicPr>
            <a:picLocks noChangeAspect="1"/>
          </p:cNvPicPr>
          <p:nvPr/>
        </p:nvPicPr>
        <p:blipFill>
          <a:blip r:embed="rId2"/>
          <a:stretch>
            <a:fillRect/>
          </a:stretch>
        </p:blipFill>
        <p:spPr>
          <a:xfrm>
            <a:off x="971931" y="1622978"/>
            <a:ext cx="10077734" cy="4711556"/>
          </a:xfrm>
          <a:prstGeom prst="rect">
            <a:avLst/>
          </a:prstGeom>
        </p:spPr>
      </p:pic>
    </p:spTree>
    <p:extLst>
      <p:ext uri="{BB962C8B-B14F-4D97-AF65-F5344CB8AC3E}">
        <p14:creationId xmlns:p14="http://schemas.microsoft.com/office/powerpoint/2010/main" val="2513225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19138"/>
            <a:ext cx="102028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rPr>
              <a:t>Examples of User Interfaces:  Matrix Equation Entry</a:t>
            </a:r>
          </a:p>
        </p:txBody>
      </p:sp>
      <p:pic>
        <p:nvPicPr>
          <p:cNvPr id="4" name="Picture 3">
            <a:extLst>
              <a:ext uri="{FF2B5EF4-FFF2-40B4-BE49-F238E27FC236}">
                <a16:creationId xmlns:a16="http://schemas.microsoft.com/office/drawing/2014/main" id="{BC57D86F-7FD3-4C0B-9065-8102DEC7B7FB}"/>
              </a:ext>
            </a:extLst>
          </p:cNvPr>
          <p:cNvPicPr>
            <a:picLocks noChangeAspect="1"/>
          </p:cNvPicPr>
          <p:nvPr/>
        </p:nvPicPr>
        <p:blipFill>
          <a:blip r:embed="rId2"/>
          <a:stretch>
            <a:fillRect/>
          </a:stretch>
        </p:blipFill>
        <p:spPr>
          <a:xfrm>
            <a:off x="565824" y="1748631"/>
            <a:ext cx="11060351" cy="3911506"/>
          </a:xfrm>
          <a:prstGeom prst="rect">
            <a:avLst/>
          </a:prstGeom>
        </p:spPr>
      </p:pic>
    </p:spTree>
    <p:extLst>
      <p:ext uri="{BB962C8B-B14F-4D97-AF65-F5344CB8AC3E}">
        <p14:creationId xmlns:p14="http://schemas.microsoft.com/office/powerpoint/2010/main" val="3750596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19138"/>
            <a:ext cx="102028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rPr>
              <a:t>Examples of User Interfaces:  Waveform Sketching</a:t>
            </a:r>
          </a:p>
        </p:txBody>
      </p:sp>
      <p:pic>
        <p:nvPicPr>
          <p:cNvPr id="2" name="Picture 1">
            <a:extLst>
              <a:ext uri="{FF2B5EF4-FFF2-40B4-BE49-F238E27FC236}">
                <a16:creationId xmlns:a16="http://schemas.microsoft.com/office/drawing/2014/main" id="{DB4648B6-BFCF-446A-BAF6-E557042165B8}"/>
              </a:ext>
            </a:extLst>
          </p:cNvPr>
          <p:cNvPicPr>
            <a:picLocks noChangeAspect="1"/>
          </p:cNvPicPr>
          <p:nvPr/>
        </p:nvPicPr>
        <p:blipFill rotWithShape="1">
          <a:blip r:embed="rId2"/>
          <a:srcRect l="1874" b="50000"/>
          <a:stretch/>
        </p:blipFill>
        <p:spPr>
          <a:xfrm>
            <a:off x="505961" y="2010454"/>
            <a:ext cx="5611919" cy="3347930"/>
          </a:xfrm>
          <a:prstGeom prst="rect">
            <a:avLst/>
          </a:prstGeom>
        </p:spPr>
      </p:pic>
      <p:pic>
        <p:nvPicPr>
          <p:cNvPr id="3" name="Picture 2">
            <a:extLst>
              <a:ext uri="{FF2B5EF4-FFF2-40B4-BE49-F238E27FC236}">
                <a16:creationId xmlns:a16="http://schemas.microsoft.com/office/drawing/2014/main" id="{A0169223-8937-4158-AA6A-7160CF66CB76}"/>
              </a:ext>
            </a:extLst>
          </p:cNvPr>
          <p:cNvPicPr>
            <a:picLocks noChangeAspect="1"/>
          </p:cNvPicPr>
          <p:nvPr/>
        </p:nvPicPr>
        <p:blipFill rotWithShape="1">
          <a:blip r:embed="rId2"/>
          <a:srcRect t="50000"/>
          <a:stretch/>
        </p:blipFill>
        <p:spPr>
          <a:xfrm>
            <a:off x="6043457" y="2010454"/>
            <a:ext cx="5579773" cy="3266396"/>
          </a:xfrm>
          <a:prstGeom prst="rect">
            <a:avLst/>
          </a:prstGeom>
        </p:spPr>
      </p:pic>
    </p:spTree>
    <p:extLst>
      <p:ext uri="{BB962C8B-B14F-4D97-AF65-F5344CB8AC3E}">
        <p14:creationId xmlns:p14="http://schemas.microsoft.com/office/powerpoint/2010/main" val="2011537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19138"/>
            <a:ext cx="102028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rPr>
              <a:t>Examples of User Interfaces:  Web-based Algebraic Entry System</a:t>
            </a:r>
          </a:p>
        </p:txBody>
      </p:sp>
      <p:sp>
        <p:nvSpPr>
          <p:cNvPr id="4" name="Rectangle 3">
            <a:extLst>
              <a:ext uri="{FF2B5EF4-FFF2-40B4-BE49-F238E27FC236}">
                <a16:creationId xmlns:a16="http://schemas.microsoft.com/office/drawing/2014/main" id="{76D29D6D-FF35-42EB-B2D0-DA6229A2A5CB}"/>
              </a:ext>
            </a:extLst>
          </p:cNvPr>
          <p:cNvSpPr/>
          <p:nvPr/>
        </p:nvSpPr>
        <p:spPr>
          <a:xfrm>
            <a:off x="8711485" y="2162794"/>
            <a:ext cx="2517347" cy="923330"/>
          </a:xfrm>
          <a:prstGeom prst="rect">
            <a:avLst/>
          </a:prstGeom>
        </p:spPr>
        <p:txBody>
          <a:bodyPr wrap="square">
            <a:spAutoFit/>
          </a:bodyPr>
          <a:lstStyle/>
          <a:p>
            <a:pPr>
              <a:spcBef>
                <a:spcPct val="50000"/>
              </a:spcBef>
              <a:buFontTx/>
              <a:buNone/>
            </a:pPr>
            <a:r>
              <a:rPr lang="en-US" altLang="en-US" dirty="0">
                <a:latin typeface="Calibri" panose="020F0502020204030204" pitchFamily="34" charset="0"/>
              </a:rPr>
              <a:t>(Used, e.g., in Bode plots or Laplace transforms games)</a:t>
            </a:r>
          </a:p>
        </p:txBody>
      </p:sp>
      <p:pic>
        <p:nvPicPr>
          <p:cNvPr id="6" name="Picture 5">
            <a:extLst>
              <a:ext uri="{FF2B5EF4-FFF2-40B4-BE49-F238E27FC236}">
                <a16:creationId xmlns:a16="http://schemas.microsoft.com/office/drawing/2014/main" id="{C97C90C9-A11C-4F5E-8701-E97B601A9A16}"/>
              </a:ext>
            </a:extLst>
          </p:cNvPr>
          <p:cNvPicPr>
            <a:picLocks noChangeAspect="1"/>
          </p:cNvPicPr>
          <p:nvPr/>
        </p:nvPicPr>
        <p:blipFill>
          <a:blip r:embed="rId2"/>
          <a:stretch>
            <a:fillRect/>
          </a:stretch>
        </p:blipFill>
        <p:spPr>
          <a:xfrm>
            <a:off x="2002536" y="1375901"/>
            <a:ext cx="6553501" cy="5092187"/>
          </a:xfrm>
          <a:prstGeom prst="rect">
            <a:avLst/>
          </a:prstGeom>
        </p:spPr>
      </p:pic>
    </p:spTree>
    <p:extLst>
      <p:ext uri="{BB962C8B-B14F-4D97-AF65-F5344CB8AC3E}">
        <p14:creationId xmlns:p14="http://schemas.microsoft.com/office/powerpoint/2010/main" val="791104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19138"/>
            <a:ext cx="102028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rPr>
              <a:t>Examples of User Interfaces:  Web-based Table to Specify Bode Plots</a:t>
            </a:r>
          </a:p>
        </p:txBody>
      </p:sp>
      <p:pic>
        <p:nvPicPr>
          <p:cNvPr id="2" name="Picture 1">
            <a:extLst>
              <a:ext uri="{FF2B5EF4-FFF2-40B4-BE49-F238E27FC236}">
                <a16:creationId xmlns:a16="http://schemas.microsoft.com/office/drawing/2014/main" id="{A16D6851-08E3-4BD2-85A5-06757E2ED8BE}"/>
              </a:ext>
            </a:extLst>
          </p:cNvPr>
          <p:cNvPicPr>
            <a:picLocks noChangeAspect="1"/>
          </p:cNvPicPr>
          <p:nvPr/>
        </p:nvPicPr>
        <p:blipFill>
          <a:blip r:embed="rId2"/>
          <a:stretch>
            <a:fillRect/>
          </a:stretch>
        </p:blipFill>
        <p:spPr>
          <a:xfrm>
            <a:off x="2983119" y="1375901"/>
            <a:ext cx="6081693" cy="5169120"/>
          </a:xfrm>
          <a:prstGeom prst="rect">
            <a:avLst/>
          </a:prstGeom>
        </p:spPr>
      </p:pic>
    </p:spTree>
    <p:extLst>
      <p:ext uri="{BB962C8B-B14F-4D97-AF65-F5344CB8AC3E}">
        <p14:creationId xmlns:p14="http://schemas.microsoft.com/office/powerpoint/2010/main" val="76748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19138"/>
            <a:ext cx="102028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rPr>
              <a:t>Sample Transcript of Student Work</a:t>
            </a:r>
          </a:p>
        </p:txBody>
      </p:sp>
      <p:pic>
        <p:nvPicPr>
          <p:cNvPr id="7" name="Picture 6">
            <a:extLst>
              <a:ext uri="{FF2B5EF4-FFF2-40B4-BE49-F238E27FC236}">
                <a16:creationId xmlns:a16="http://schemas.microsoft.com/office/drawing/2014/main" id="{CFD387A8-30F2-4D7C-B748-172D547A9C7A}"/>
              </a:ext>
            </a:extLst>
          </p:cNvPr>
          <p:cNvPicPr>
            <a:picLocks noChangeAspect="1"/>
          </p:cNvPicPr>
          <p:nvPr/>
        </p:nvPicPr>
        <p:blipFill>
          <a:blip r:embed="rId2"/>
          <a:stretch>
            <a:fillRect/>
          </a:stretch>
        </p:blipFill>
        <p:spPr>
          <a:xfrm>
            <a:off x="5877487" y="807720"/>
            <a:ext cx="4969486" cy="5789919"/>
          </a:xfrm>
          <a:prstGeom prst="rect">
            <a:avLst/>
          </a:prstGeom>
        </p:spPr>
      </p:pic>
    </p:spTree>
    <p:extLst>
      <p:ext uri="{BB962C8B-B14F-4D97-AF65-F5344CB8AC3E}">
        <p14:creationId xmlns:p14="http://schemas.microsoft.com/office/powerpoint/2010/main" val="27340969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19138"/>
            <a:ext cx="102028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rPr>
              <a:t>Menu of Released Games (23 total)</a:t>
            </a:r>
          </a:p>
        </p:txBody>
      </p:sp>
      <p:pic>
        <p:nvPicPr>
          <p:cNvPr id="3" name="Picture 2">
            <a:extLst>
              <a:ext uri="{FF2B5EF4-FFF2-40B4-BE49-F238E27FC236}">
                <a16:creationId xmlns:a16="http://schemas.microsoft.com/office/drawing/2014/main" id="{89B8397B-6B67-4AF7-96E9-994D242D0719}"/>
              </a:ext>
            </a:extLst>
          </p:cNvPr>
          <p:cNvPicPr>
            <a:picLocks noChangeAspect="1"/>
          </p:cNvPicPr>
          <p:nvPr/>
        </p:nvPicPr>
        <p:blipFill>
          <a:blip r:embed="rId2"/>
          <a:stretch>
            <a:fillRect/>
          </a:stretch>
        </p:blipFill>
        <p:spPr>
          <a:xfrm>
            <a:off x="6096000" y="792290"/>
            <a:ext cx="5032248" cy="5753160"/>
          </a:xfrm>
          <a:prstGeom prst="rect">
            <a:avLst/>
          </a:prstGeom>
        </p:spPr>
      </p:pic>
      <p:sp>
        <p:nvSpPr>
          <p:cNvPr id="6" name="Content Placeholder 9">
            <a:extLst>
              <a:ext uri="{FF2B5EF4-FFF2-40B4-BE49-F238E27FC236}">
                <a16:creationId xmlns:a16="http://schemas.microsoft.com/office/drawing/2014/main" id="{6435435B-F143-43D8-9595-D67B1735B589}"/>
              </a:ext>
            </a:extLst>
          </p:cNvPr>
          <p:cNvSpPr txBox="1">
            <a:spLocks/>
          </p:cNvSpPr>
          <p:nvPr/>
        </p:nvSpPr>
        <p:spPr>
          <a:xfrm>
            <a:off x="503492" y="1252727"/>
            <a:ext cx="4443411" cy="52337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000" dirty="0"/>
              <a:t>Covers most major topics in linear circuit analysis</a:t>
            </a:r>
          </a:p>
          <a:p>
            <a:pPr>
              <a:lnSpc>
                <a:spcPct val="110000"/>
              </a:lnSpc>
            </a:pPr>
            <a:r>
              <a:rPr lang="en-US" sz="2000" dirty="0"/>
              <a:t>Currently developing game for Laplace transform-based circuit analysis, and de-bugging two waveform sketching games</a:t>
            </a:r>
          </a:p>
          <a:p>
            <a:pPr>
              <a:lnSpc>
                <a:spcPct val="110000"/>
              </a:lnSpc>
            </a:pPr>
            <a:r>
              <a:rPr lang="en-US" sz="2000" dirty="0"/>
              <a:t>Will develop module for operational amplifiers, others as time permits</a:t>
            </a:r>
          </a:p>
          <a:p>
            <a:pPr>
              <a:lnSpc>
                <a:spcPct val="110000"/>
              </a:lnSpc>
            </a:pPr>
            <a:endParaRPr lang="en-US" sz="2400" dirty="0"/>
          </a:p>
        </p:txBody>
      </p:sp>
    </p:spTree>
    <p:extLst>
      <p:ext uri="{BB962C8B-B14F-4D97-AF65-F5344CB8AC3E}">
        <p14:creationId xmlns:p14="http://schemas.microsoft.com/office/powerpoint/2010/main" val="3027505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19138"/>
            <a:ext cx="102028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rPr>
              <a:t>Laplace-Transform-Based Circuit Analysis (Under Development)</a:t>
            </a:r>
          </a:p>
        </p:txBody>
      </p:sp>
      <p:pic>
        <p:nvPicPr>
          <p:cNvPr id="2" name="Picture 1">
            <a:extLst>
              <a:ext uri="{FF2B5EF4-FFF2-40B4-BE49-F238E27FC236}">
                <a16:creationId xmlns:a16="http://schemas.microsoft.com/office/drawing/2014/main" id="{D22C98BF-2247-49CA-B5C5-D1B11BD720C5}"/>
              </a:ext>
            </a:extLst>
          </p:cNvPr>
          <p:cNvPicPr>
            <a:picLocks noChangeAspect="1"/>
          </p:cNvPicPr>
          <p:nvPr/>
        </p:nvPicPr>
        <p:blipFill rotWithShape="1">
          <a:blip r:embed="rId2"/>
          <a:srcRect b="30481"/>
          <a:stretch/>
        </p:blipFill>
        <p:spPr>
          <a:xfrm>
            <a:off x="1259538" y="1266747"/>
            <a:ext cx="10349216" cy="4951173"/>
          </a:xfrm>
          <a:prstGeom prst="rect">
            <a:avLst/>
          </a:prstGeom>
        </p:spPr>
      </p:pic>
      <p:pic>
        <p:nvPicPr>
          <p:cNvPr id="4" name="Picture 3">
            <a:extLst>
              <a:ext uri="{FF2B5EF4-FFF2-40B4-BE49-F238E27FC236}">
                <a16:creationId xmlns:a16="http://schemas.microsoft.com/office/drawing/2014/main" id="{2FCBD999-BB2C-40F2-A096-B1E24F99DA71}"/>
              </a:ext>
            </a:extLst>
          </p:cNvPr>
          <p:cNvPicPr>
            <a:picLocks noChangeAspect="1"/>
          </p:cNvPicPr>
          <p:nvPr/>
        </p:nvPicPr>
        <p:blipFill rotWithShape="1">
          <a:blip r:embed="rId2"/>
          <a:srcRect l="41864" t="69467" r="40244"/>
          <a:stretch/>
        </p:blipFill>
        <p:spPr>
          <a:xfrm>
            <a:off x="3370962" y="4044886"/>
            <a:ext cx="1783080" cy="2093976"/>
          </a:xfrm>
          <a:prstGeom prst="rect">
            <a:avLst/>
          </a:prstGeom>
        </p:spPr>
      </p:pic>
    </p:spTree>
    <p:extLst>
      <p:ext uri="{BB962C8B-B14F-4D97-AF65-F5344CB8AC3E}">
        <p14:creationId xmlns:p14="http://schemas.microsoft.com/office/powerpoint/2010/main" val="2296002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19138"/>
            <a:ext cx="111123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Summary of Seven Controlled Experiments Using </a:t>
            </a:r>
            <a:r>
              <a:rPr lang="en-US" sz="2800">
                <a:solidFill>
                  <a:srgbClr val="000066"/>
                </a:solidFill>
                <a:latin typeface="+mn-lt"/>
              </a:rPr>
              <a:t>Circuit Tutor (10 modules)</a:t>
            </a:r>
            <a:endParaRPr lang="en-US" sz="2800" b="1" dirty="0">
              <a:solidFill>
                <a:srgbClr val="000066"/>
              </a:solidFill>
              <a:latin typeface="+mn-lt"/>
            </a:endParaRPr>
          </a:p>
        </p:txBody>
      </p:sp>
      <p:graphicFrame>
        <p:nvGraphicFramePr>
          <p:cNvPr id="5" name="Table 4">
            <a:extLst>
              <a:ext uri="{FF2B5EF4-FFF2-40B4-BE49-F238E27FC236}">
                <a16:creationId xmlns:a16="http://schemas.microsoft.com/office/drawing/2014/main" id="{64ECB861-84AF-4A56-A580-F30CA727FBBA}"/>
              </a:ext>
            </a:extLst>
          </p:cNvPr>
          <p:cNvGraphicFramePr>
            <a:graphicFrameLocks noGrp="1"/>
          </p:cNvGraphicFramePr>
          <p:nvPr>
            <p:extLst>
              <p:ext uri="{D42A27DB-BD31-4B8C-83A1-F6EECF244321}">
                <p14:modId xmlns:p14="http://schemas.microsoft.com/office/powerpoint/2010/main" val="1124170015"/>
              </p:ext>
            </p:extLst>
          </p:nvPr>
        </p:nvGraphicFramePr>
        <p:xfrm>
          <a:off x="448056" y="1213888"/>
          <a:ext cx="11283696" cy="5106593"/>
        </p:xfrm>
        <a:graphic>
          <a:graphicData uri="http://schemas.openxmlformats.org/drawingml/2006/table">
            <a:tbl>
              <a:tblPr>
                <a:tableStyleId>{5C22544A-7EE6-4342-B048-85BDC9FD1C3A}</a:tableStyleId>
              </a:tblPr>
              <a:tblGrid>
                <a:gridCol w="680172">
                  <a:extLst>
                    <a:ext uri="{9D8B030D-6E8A-4147-A177-3AD203B41FA5}">
                      <a16:colId xmlns:a16="http://schemas.microsoft.com/office/drawing/2014/main" val="2418732867"/>
                    </a:ext>
                  </a:extLst>
                </a:gridCol>
                <a:gridCol w="649146">
                  <a:extLst>
                    <a:ext uri="{9D8B030D-6E8A-4147-A177-3AD203B41FA5}">
                      <a16:colId xmlns:a16="http://schemas.microsoft.com/office/drawing/2014/main" val="767534876"/>
                    </a:ext>
                  </a:extLst>
                </a:gridCol>
                <a:gridCol w="1422396">
                  <a:extLst>
                    <a:ext uri="{9D8B030D-6E8A-4147-A177-3AD203B41FA5}">
                      <a16:colId xmlns:a16="http://schemas.microsoft.com/office/drawing/2014/main" val="3741821229"/>
                    </a:ext>
                  </a:extLst>
                </a:gridCol>
                <a:gridCol w="1088276">
                  <a:extLst>
                    <a:ext uri="{9D8B030D-6E8A-4147-A177-3AD203B41FA5}">
                      <a16:colId xmlns:a16="http://schemas.microsoft.com/office/drawing/2014/main" val="1118309946"/>
                    </a:ext>
                  </a:extLst>
                </a:gridCol>
                <a:gridCol w="1088276">
                  <a:extLst>
                    <a:ext uri="{9D8B030D-6E8A-4147-A177-3AD203B41FA5}">
                      <a16:colId xmlns:a16="http://schemas.microsoft.com/office/drawing/2014/main" val="1902551029"/>
                    </a:ext>
                  </a:extLst>
                </a:gridCol>
                <a:gridCol w="1021451">
                  <a:extLst>
                    <a:ext uri="{9D8B030D-6E8A-4147-A177-3AD203B41FA5}">
                      <a16:colId xmlns:a16="http://schemas.microsoft.com/office/drawing/2014/main" val="1668437532"/>
                    </a:ext>
                  </a:extLst>
                </a:gridCol>
                <a:gridCol w="708811">
                  <a:extLst>
                    <a:ext uri="{9D8B030D-6E8A-4147-A177-3AD203B41FA5}">
                      <a16:colId xmlns:a16="http://schemas.microsoft.com/office/drawing/2014/main" val="2232663891"/>
                    </a:ext>
                  </a:extLst>
                </a:gridCol>
                <a:gridCol w="983267">
                  <a:extLst>
                    <a:ext uri="{9D8B030D-6E8A-4147-A177-3AD203B41FA5}">
                      <a16:colId xmlns:a16="http://schemas.microsoft.com/office/drawing/2014/main" val="1116696657"/>
                    </a:ext>
                  </a:extLst>
                </a:gridCol>
                <a:gridCol w="458220">
                  <a:extLst>
                    <a:ext uri="{9D8B030D-6E8A-4147-A177-3AD203B41FA5}">
                      <a16:colId xmlns:a16="http://schemas.microsoft.com/office/drawing/2014/main" val="202022024"/>
                    </a:ext>
                  </a:extLst>
                </a:gridCol>
                <a:gridCol w="458220">
                  <a:extLst>
                    <a:ext uri="{9D8B030D-6E8A-4147-A177-3AD203B41FA5}">
                      <a16:colId xmlns:a16="http://schemas.microsoft.com/office/drawing/2014/main" val="2521560338"/>
                    </a:ext>
                  </a:extLst>
                </a:gridCol>
                <a:gridCol w="909283">
                  <a:extLst>
                    <a:ext uri="{9D8B030D-6E8A-4147-A177-3AD203B41FA5}">
                      <a16:colId xmlns:a16="http://schemas.microsoft.com/office/drawing/2014/main" val="1574038038"/>
                    </a:ext>
                  </a:extLst>
                </a:gridCol>
                <a:gridCol w="794727">
                  <a:extLst>
                    <a:ext uri="{9D8B030D-6E8A-4147-A177-3AD203B41FA5}">
                      <a16:colId xmlns:a16="http://schemas.microsoft.com/office/drawing/2014/main" val="1028508807"/>
                    </a:ext>
                  </a:extLst>
                </a:gridCol>
                <a:gridCol w="1021451">
                  <a:extLst>
                    <a:ext uri="{9D8B030D-6E8A-4147-A177-3AD203B41FA5}">
                      <a16:colId xmlns:a16="http://schemas.microsoft.com/office/drawing/2014/main" val="2750580722"/>
                    </a:ext>
                  </a:extLst>
                </a:gridCol>
              </a:tblGrid>
              <a:tr h="281190">
                <a:tc>
                  <a:txBody>
                    <a:bodyPr/>
                    <a:lstStyle/>
                    <a:p>
                      <a:pPr algn="ctr" fontAlgn="b"/>
                      <a:r>
                        <a:rPr lang="en-US" sz="1000" u="none" strike="noStrike" dirty="0">
                          <a:effectLst/>
                        </a:rPr>
                        <a:t>Date</a:t>
                      </a:r>
                      <a:endParaRPr lang="en-US" sz="10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Location</a:t>
                      </a:r>
                      <a:endParaRPr lang="en-US" sz="10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Lab/Classroom-Based</a:t>
                      </a:r>
                      <a:endParaRPr lang="en-US" sz="10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Module(s) Evaluated</a:t>
                      </a:r>
                      <a:endParaRPr lang="en-US" sz="10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Control Condition</a:t>
                      </a:r>
                      <a:endParaRPr lang="en-US" sz="10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Random Assignment?</a:t>
                      </a:r>
                      <a:endParaRPr lang="en-US" sz="10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Pre-Test Description</a:t>
                      </a:r>
                      <a:endParaRPr lang="en-US" sz="10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Post-Test Description</a:t>
                      </a:r>
                      <a:endParaRPr lang="en-US" sz="10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Blind Grading?</a:t>
                      </a:r>
                      <a:endParaRPr lang="en-US" sz="10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i="1" u="none" strike="noStrike" dirty="0">
                          <a:effectLst/>
                        </a:rPr>
                        <a:t>N</a:t>
                      </a:r>
                      <a:endParaRPr lang="en-US" sz="1000" b="0" i="1"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i="1" u="none" strike="noStrike" dirty="0">
                          <a:effectLst/>
                        </a:rPr>
                        <a:t>p</a:t>
                      </a:r>
                      <a:endParaRPr lang="en-US" sz="1000" b="0" i="1"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Effect Size (Cohen </a:t>
                      </a:r>
                      <a:r>
                        <a:rPr lang="en-US" sz="1000" i="1" u="none" strike="noStrike" dirty="0">
                          <a:effectLst/>
                        </a:rPr>
                        <a:t>d</a:t>
                      </a:r>
                      <a:r>
                        <a:rPr lang="en-US" sz="1000" u="none" strike="noStrike" dirty="0">
                          <a:effectLst/>
                        </a:rPr>
                        <a:t>-value)</a:t>
                      </a:r>
                      <a:endParaRPr lang="en-US" sz="10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Student Survey Results</a:t>
                      </a:r>
                      <a:endParaRPr lang="en-US" sz="1000" b="0" i="0" u="none" strike="noStrike" dirty="0">
                        <a:solidFill>
                          <a:srgbClr val="000000"/>
                        </a:solidFill>
                        <a:effectLst/>
                        <a:latin typeface="Calibri" panose="020F0502020204030204" pitchFamily="34" charset="0"/>
                      </a:endParaRPr>
                    </a:p>
                  </a:txBody>
                  <a:tcPr marL="5607" marR="5607" marT="560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4828505"/>
                  </a:ext>
                </a:extLst>
              </a:tr>
              <a:tr h="556748">
                <a:tc>
                  <a:txBody>
                    <a:bodyPr/>
                    <a:lstStyle/>
                    <a:p>
                      <a:pPr algn="ctr" fontAlgn="b"/>
                      <a:r>
                        <a:rPr lang="en-US" sz="900" u="none" strike="noStrike" dirty="0">
                          <a:effectLst/>
                        </a:rPr>
                        <a:t>12/2012</a:t>
                      </a:r>
                      <a:endParaRPr lang="en-US" sz="9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ASU</a:t>
                      </a:r>
                      <a:endParaRPr lang="en-US" sz="9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Lab (Paid student volunteers in circuits course within last year)</a:t>
                      </a:r>
                      <a:endParaRPr lang="en-US" sz="9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Series/Parallel 1.0,      DC Node Equations</a:t>
                      </a:r>
                      <a:endParaRPr lang="en-US" sz="9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Worked similar textbook problems on paper (no feedback)</a:t>
                      </a:r>
                      <a:endParaRPr lang="en-US" sz="9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Yes</a:t>
                      </a:r>
                      <a:endParaRPr lang="en-US" sz="9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25 min. Paper Test</a:t>
                      </a:r>
                      <a:endParaRPr lang="en-US" sz="9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Same (two forms used randomly)</a:t>
                      </a:r>
                      <a:endParaRPr lang="en-US" sz="9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Yes</a:t>
                      </a:r>
                      <a:endParaRPr lang="en-US" sz="9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33</a:t>
                      </a:r>
                      <a:endParaRPr lang="en-US" sz="9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&lt;0.05*</a:t>
                      </a:r>
                      <a:endParaRPr lang="en-US" sz="9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solidFill>
                            <a:srgbClr val="FF0000"/>
                          </a:solidFill>
                          <a:effectLst/>
                        </a:rPr>
                        <a:t>1.21</a:t>
                      </a:r>
                      <a:endParaRPr lang="en-US" sz="900" b="0" i="0" u="none" strike="noStrike" dirty="0">
                        <a:solidFill>
                          <a:srgbClr val="FF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tc>
                  <a:txBody>
                    <a:bodyPr/>
                    <a:lstStyle/>
                    <a:p>
                      <a:pPr algn="ctr" fontAlgn="b"/>
                      <a:r>
                        <a:rPr lang="en-US" sz="900" i="1" u="none" strike="noStrike" dirty="0">
                          <a:effectLst/>
                        </a:rPr>
                        <a:t>d</a:t>
                      </a:r>
                      <a:r>
                        <a:rPr lang="en-US" sz="900" u="none" strike="noStrike" dirty="0">
                          <a:effectLst/>
                        </a:rPr>
                        <a:t> = 0.91 (</a:t>
                      </a:r>
                      <a:r>
                        <a:rPr lang="en-US" sz="900" i="1" u="none" strike="noStrike" dirty="0">
                          <a:effectLst/>
                        </a:rPr>
                        <a:t>p</a:t>
                      </a:r>
                      <a:r>
                        <a:rPr lang="en-US" sz="900" u="none" strike="noStrike" dirty="0">
                          <a:effectLst/>
                        </a:rPr>
                        <a:t> &lt; 0.05) on Instructional Materials Motivation Survey</a:t>
                      </a:r>
                      <a:endParaRPr lang="en-US" sz="900" b="0" i="0" u="none" strike="noStrike" dirty="0">
                        <a:solidFill>
                          <a:srgbClr val="000000"/>
                        </a:solidFill>
                        <a:effectLst/>
                        <a:latin typeface="Calibri" panose="020F0502020204030204" pitchFamily="34" charset="0"/>
                      </a:endParaRPr>
                    </a:p>
                  </a:txBody>
                  <a:tcPr marL="5607" marR="5607" marT="5607"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103418948"/>
                  </a:ext>
                </a:extLst>
              </a:tr>
              <a:tr h="728565">
                <a:tc>
                  <a:txBody>
                    <a:bodyPr/>
                    <a:lstStyle/>
                    <a:p>
                      <a:pPr algn="ctr" fontAlgn="b"/>
                      <a:r>
                        <a:rPr lang="en-US" sz="900" u="none" strike="noStrike" dirty="0">
                          <a:effectLst/>
                        </a:rPr>
                        <a:t>Fall 2014</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ASU</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Classroom-based (one section)</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DC Node Equations,  DC Node Solutions,   DC Mesh Equations, DC Mesh </a:t>
                      </a:r>
                      <a:r>
                        <a:rPr lang="en-US" sz="1000" u="none" strike="noStrike" dirty="0">
                          <a:effectLst/>
                        </a:rPr>
                        <a:t>Solutions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Worked similar problems in WileyPLUS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Yes (ea. student used Circuit Tutor modules on 1 topic, WileyPLUS on the other)</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None</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Compared scores on the HW Assignment</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Yes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73</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0.0084*</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solidFill>
                            <a:srgbClr val="FF0000"/>
                          </a:solidFill>
                          <a:effectLst/>
                        </a:rPr>
                        <a:t>0.41</a:t>
                      </a:r>
                      <a:endParaRPr lang="en-US" sz="900" b="0" i="0" u="none" strike="noStrike" dirty="0">
                        <a:solidFill>
                          <a:srgbClr val="FF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None (but 33% of students then did voluntary work in CT, none did so in WileyPLUS)</a:t>
                      </a:r>
                      <a:endParaRPr lang="en-US" sz="900" b="0" i="0" u="none" strike="noStrike" dirty="0">
                        <a:solidFill>
                          <a:srgbClr val="000000"/>
                        </a:solidFill>
                        <a:effectLst/>
                        <a:latin typeface="Calibri" panose="020F0502020204030204" pitchFamily="34" charset="0"/>
                      </a:endParaRPr>
                    </a:p>
                  </a:txBody>
                  <a:tcPr marL="5607" marR="5607" marT="5607" marB="0" anchor="b"/>
                </a:tc>
                <a:extLst>
                  <a:ext uri="{0D108BD9-81ED-4DB2-BD59-A6C34878D82A}">
                    <a16:rowId xmlns:a16="http://schemas.microsoft.com/office/drawing/2014/main" val="3989288725"/>
                  </a:ext>
                </a:extLst>
              </a:tr>
              <a:tr h="442586">
                <a:tc>
                  <a:txBody>
                    <a:bodyPr/>
                    <a:lstStyle/>
                    <a:p>
                      <a:pPr algn="ctr" fontAlgn="b"/>
                      <a:r>
                        <a:rPr lang="en-US" sz="900" u="none" strike="noStrike" dirty="0">
                          <a:effectLst/>
                        </a:rPr>
                        <a:t>Fall 2014</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Univ. Notre Dame</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Classroom-based (two sections)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Series/Parallel 1.0, Series/Parallel with Terminals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Read textbook discussion, did paper problems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No; different sections assigned to different conditions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Paper Test</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Same (two forms used randomly)</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Yes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32 total</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&lt;0.001*  (1-way AOV with pre-test as co-variate)</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solidFill>
                            <a:srgbClr val="FF0000"/>
                          </a:solidFill>
                          <a:effectLst/>
                        </a:rPr>
                        <a:t>0.97</a:t>
                      </a:r>
                      <a:endParaRPr lang="en-US" sz="900" b="0" i="0" u="none" strike="noStrike" dirty="0">
                        <a:solidFill>
                          <a:srgbClr val="FF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None</a:t>
                      </a:r>
                      <a:endParaRPr lang="en-US" sz="900" b="0" i="0" u="none" strike="noStrike" dirty="0">
                        <a:solidFill>
                          <a:srgbClr val="000000"/>
                        </a:solidFill>
                        <a:effectLst/>
                        <a:latin typeface="Calibri" panose="020F0502020204030204" pitchFamily="34" charset="0"/>
                      </a:endParaRPr>
                    </a:p>
                  </a:txBody>
                  <a:tcPr marL="5607" marR="5607" marT="5607" marB="0" anchor="b"/>
                </a:tc>
                <a:extLst>
                  <a:ext uri="{0D108BD9-81ED-4DB2-BD59-A6C34878D82A}">
                    <a16:rowId xmlns:a16="http://schemas.microsoft.com/office/drawing/2014/main" val="1302923917"/>
                  </a:ext>
                </a:extLst>
              </a:tr>
              <a:tr h="694527">
                <a:tc>
                  <a:txBody>
                    <a:bodyPr/>
                    <a:lstStyle/>
                    <a:p>
                      <a:pPr algn="ctr" fontAlgn="b"/>
                      <a:r>
                        <a:rPr lang="en-US" sz="900" u="none" strike="noStrike" dirty="0">
                          <a:effectLst/>
                        </a:rPr>
                        <a:t>Fall 2015</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ASU</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Classroom-based (one section)</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DC Node Equations,    DC Node Solutions,    DC Mesh Equations,    DC Mesh Solutions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Worked similar problems in WileyPLUS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Yes (ea. student used Circuit Tutor modules on 1 topic, WileyPLUS on the other)</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None</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Paper Quiz (45 min.)</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Yes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70</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Node anal.: &lt;0.05*        Mesh anal.:  0.38</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Node anal.: </a:t>
                      </a:r>
                      <a:r>
                        <a:rPr lang="en-US" sz="900" u="none" strike="noStrike" dirty="0">
                          <a:solidFill>
                            <a:srgbClr val="FF0000"/>
                          </a:solidFill>
                          <a:effectLst/>
                        </a:rPr>
                        <a:t>0.72</a:t>
                      </a:r>
                      <a:r>
                        <a:rPr lang="en-US" sz="900" u="none" strike="noStrike" dirty="0">
                          <a:effectLst/>
                        </a:rPr>
                        <a:t>          Mesh anal.:  [0.21] (not signif.)</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86% preferred CT, 9% preferred WP</a:t>
                      </a:r>
                      <a:endParaRPr lang="en-US" sz="900" b="0" i="0" u="none" strike="noStrike" dirty="0">
                        <a:solidFill>
                          <a:srgbClr val="000000"/>
                        </a:solidFill>
                        <a:effectLst/>
                        <a:latin typeface="Calibri" panose="020F0502020204030204" pitchFamily="34" charset="0"/>
                      </a:endParaRPr>
                    </a:p>
                  </a:txBody>
                  <a:tcPr marL="5607" marR="5607" marT="5607" marB="0" anchor="b"/>
                </a:tc>
                <a:extLst>
                  <a:ext uri="{0D108BD9-81ED-4DB2-BD59-A6C34878D82A}">
                    <a16:rowId xmlns:a16="http://schemas.microsoft.com/office/drawing/2014/main" val="3378618363"/>
                  </a:ext>
                </a:extLst>
              </a:tr>
              <a:tr h="832306">
                <a:tc>
                  <a:txBody>
                    <a:bodyPr/>
                    <a:lstStyle/>
                    <a:p>
                      <a:pPr algn="ctr" fontAlgn="b"/>
                      <a:r>
                        <a:rPr lang="en-US" sz="900" u="none" strike="noStrike" dirty="0">
                          <a:effectLst/>
                        </a:rPr>
                        <a:t>Spring 2019</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ASU</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Classroom-based (one section)</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fr-FR" sz="900" u="none" strike="noStrike" dirty="0">
                          <a:effectLst/>
                        </a:rPr>
                        <a:t>DC Superposition,        DC Source Transformations</a:t>
                      </a:r>
                      <a:endParaRPr lang="fr-FR"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Worked similar problems in WileyPLUS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Yes (ea. student used Circuit Tutor modules on 1 topic, WileyPLUS on the other)</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None</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Limited; one 12-pt. problem on each topic on 100-pt. exam</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Yes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62</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DC Superpos:       0.56                             DC Src Trnsfrm.:  0.92</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DC Superpos:         [ 0.026]                         DC Src Trnsfrm.:    [-0.15]           (neither signif.)</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DC Superpos:  84% preferred CT, 11% preferred WP                DC Src. Transfrm:  68% preferred CT, 23% preferred WP</a:t>
                      </a:r>
                      <a:endParaRPr lang="en-US" sz="900" b="0" i="0" u="none" strike="noStrike" dirty="0">
                        <a:solidFill>
                          <a:srgbClr val="000000"/>
                        </a:solidFill>
                        <a:effectLst/>
                        <a:latin typeface="Calibri" panose="020F0502020204030204" pitchFamily="34" charset="0"/>
                      </a:endParaRPr>
                    </a:p>
                  </a:txBody>
                  <a:tcPr marL="5607" marR="5607" marT="5607" marB="0" anchor="b"/>
                </a:tc>
                <a:extLst>
                  <a:ext uri="{0D108BD9-81ED-4DB2-BD59-A6C34878D82A}">
                    <a16:rowId xmlns:a16="http://schemas.microsoft.com/office/drawing/2014/main" val="3283555506"/>
                  </a:ext>
                </a:extLst>
              </a:tr>
              <a:tr h="832306">
                <a:tc>
                  <a:txBody>
                    <a:bodyPr/>
                    <a:lstStyle/>
                    <a:p>
                      <a:pPr algn="ctr" fontAlgn="b"/>
                      <a:r>
                        <a:rPr lang="en-US" sz="900" u="none" strike="noStrike" dirty="0">
                          <a:effectLst/>
                        </a:rPr>
                        <a:t>Fall 2019</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ASU</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Classroom-based (Section 1)</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DC Superposition,        DC Source Transformations,            DC Thevenin/Norton,       AC Analysis (same 3 topics)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Worked similar textbook problems on paper (no feedback)</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Yes (ea. Student used CT modules for DC or AC topics, randomly assigned)</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None</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fr-FR" sz="900" u="none" strike="noStrike" dirty="0">
                          <a:effectLst/>
                        </a:rPr>
                        <a:t>DC Topics:  100 pt. quiz, 2 questions on exam (38 pts); AC Topics:  1 question (22 pts.) on exam</a:t>
                      </a:r>
                      <a:endParaRPr lang="fr-FR"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Yes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53</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pt-BR" sz="900" u="none" strike="noStrike">
                          <a:effectLst/>
                        </a:rPr>
                        <a:t>DC Quiz:     0.53                                    DC Exam†:      0.94                                    AC Exam‡:      0.55</a:t>
                      </a:r>
                      <a:endParaRPr lang="pt-BR" sz="900" b="0" i="0" u="none" strike="noStrike">
                        <a:solidFill>
                          <a:srgbClr val="000000"/>
                        </a:solidFill>
                        <a:effectLst/>
                        <a:latin typeface="Calibri" panose="020F0502020204030204" pitchFamily="34" charset="0"/>
                      </a:endParaRPr>
                    </a:p>
                  </a:txBody>
                  <a:tcPr marL="5607" marR="5607" marT="5607" marB="0" anchor="b"/>
                </a:tc>
                <a:tc>
                  <a:txBody>
                    <a:bodyPr/>
                    <a:lstStyle/>
                    <a:p>
                      <a:pPr algn="ctr" fontAlgn="b"/>
                      <a:r>
                        <a:rPr lang="pt-BR" sz="900" u="none" strike="noStrike">
                          <a:effectLst/>
                        </a:rPr>
                        <a:t>DC Quiz:  [-0.13]                                 DC Exam:  [0.033]                                AC Exam: [-0.26]  (none  signif.)</a:t>
                      </a:r>
                      <a:endParaRPr lang="pt-BR" sz="900" b="0" i="0" u="none" strike="noStrike">
                        <a:solidFill>
                          <a:srgbClr val="000000"/>
                        </a:solidFill>
                        <a:effectLst/>
                        <a:latin typeface="Calibri" panose="020F0502020204030204" pitchFamily="34" charset="0"/>
                      </a:endParaRPr>
                    </a:p>
                  </a:txBody>
                  <a:tcPr marL="5607" marR="5607" marT="5607" marB="0" anchor="b"/>
                </a:tc>
                <a:tc rowSpan="2">
                  <a:txBody>
                    <a:bodyPr/>
                    <a:lstStyle/>
                    <a:p>
                      <a:pPr algn="ctr" fontAlgn="b"/>
                      <a:r>
                        <a:rPr lang="en-US" sz="900" u="none" strike="noStrike" dirty="0">
                          <a:effectLst/>
                        </a:rPr>
                        <a:t>(Sections merged for survey)                      Paper HW users would prefer different HW system more than CT users     (</a:t>
                      </a:r>
                      <a:r>
                        <a:rPr lang="en-US" sz="900" i="1" u="none" strike="noStrike" dirty="0">
                          <a:effectLst/>
                        </a:rPr>
                        <a:t>p</a:t>
                      </a:r>
                      <a:r>
                        <a:rPr lang="en-US" sz="900" u="none" strike="noStrike" dirty="0">
                          <a:effectLst/>
                        </a:rPr>
                        <a:t> = 0.000, </a:t>
                      </a:r>
                      <a:r>
                        <a:rPr lang="en-US" sz="900" i="1" u="none" strike="noStrike" dirty="0">
                          <a:effectLst/>
                        </a:rPr>
                        <a:t>d</a:t>
                      </a:r>
                      <a:r>
                        <a:rPr lang="en-US" sz="900" u="none" strike="noStrike" dirty="0">
                          <a:effectLst/>
                        </a:rPr>
                        <a:t> = 2.07);          CT helped learn better than paper      (</a:t>
                      </a:r>
                      <a:r>
                        <a:rPr lang="en-US" sz="900" i="1" u="none" strike="noStrike" dirty="0">
                          <a:effectLst/>
                        </a:rPr>
                        <a:t>p</a:t>
                      </a:r>
                      <a:r>
                        <a:rPr lang="en-US" sz="900" u="none" strike="noStrike" dirty="0">
                          <a:effectLst/>
                        </a:rPr>
                        <a:t> = 0.000, </a:t>
                      </a:r>
                      <a:r>
                        <a:rPr lang="en-US" sz="900" i="1" u="none" strike="noStrike" dirty="0">
                          <a:effectLst/>
                        </a:rPr>
                        <a:t>d</a:t>
                      </a:r>
                      <a:r>
                        <a:rPr lang="en-US" sz="900" u="none" strike="noStrike" dirty="0">
                          <a:effectLst/>
                        </a:rPr>
                        <a:t> = 1.11)</a:t>
                      </a:r>
                      <a:endParaRPr lang="en-US" sz="900" b="0" i="0" u="none" strike="noStrike" dirty="0">
                        <a:solidFill>
                          <a:srgbClr val="000000"/>
                        </a:solidFill>
                        <a:effectLst/>
                        <a:latin typeface="Calibri" panose="020F0502020204030204" pitchFamily="34" charset="0"/>
                      </a:endParaRPr>
                    </a:p>
                  </a:txBody>
                  <a:tcPr marL="5607" marR="5607" marT="5607" marB="0" anchor="b"/>
                </a:tc>
                <a:extLst>
                  <a:ext uri="{0D108BD9-81ED-4DB2-BD59-A6C34878D82A}">
                    <a16:rowId xmlns:a16="http://schemas.microsoft.com/office/drawing/2014/main" val="411937222"/>
                  </a:ext>
                </a:extLst>
              </a:tr>
              <a:tr h="556748">
                <a:tc>
                  <a:txBody>
                    <a:bodyPr/>
                    <a:lstStyle/>
                    <a:p>
                      <a:pPr algn="ctr" fontAlgn="b"/>
                      <a:r>
                        <a:rPr lang="en-US" sz="900" u="none" strike="noStrike" dirty="0">
                          <a:effectLst/>
                        </a:rPr>
                        <a:t>Fall 2019</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ASU</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Classroom-based (Section 2)</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(Same as above)</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(Same as above)</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(Same as above)</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None</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(Same as above)</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Yes</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59</a:t>
                      </a:r>
                      <a:endParaRPr lang="en-US" sz="900" b="0" i="0" u="none" strike="noStrike" dirty="0">
                        <a:solidFill>
                          <a:srgbClr val="000000"/>
                        </a:solidFill>
                        <a:effectLst/>
                        <a:latin typeface="Calibri" panose="020F0502020204030204" pitchFamily="34" charset="0"/>
                      </a:endParaRPr>
                    </a:p>
                  </a:txBody>
                  <a:tcPr marL="5607" marR="5607" marT="5607" marB="0" anchor="b"/>
                </a:tc>
                <a:tc>
                  <a:txBody>
                    <a:bodyPr/>
                    <a:lstStyle/>
                    <a:p>
                      <a:pPr algn="ctr" fontAlgn="b"/>
                      <a:r>
                        <a:rPr lang="pt-BR" sz="900" u="none" strike="noStrike">
                          <a:effectLst/>
                        </a:rPr>
                        <a:t>DC Quiz:     0.046*                                  DC Exam†:      0.014*                                  AC Exam‡:      0.64</a:t>
                      </a:r>
                      <a:endParaRPr lang="pt-BR" sz="900" b="0" i="0" u="none" strike="noStrike">
                        <a:solidFill>
                          <a:srgbClr val="000000"/>
                        </a:solidFill>
                        <a:effectLst/>
                        <a:latin typeface="Calibri" panose="020F0502020204030204" pitchFamily="34" charset="0"/>
                      </a:endParaRPr>
                    </a:p>
                  </a:txBody>
                  <a:tcPr marL="5607" marR="5607" marT="5607" marB="0" anchor="b"/>
                </a:tc>
                <a:tc>
                  <a:txBody>
                    <a:bodyPr/>
                    <a:lstStyle/>
                    <a:p>
                      <a:pPr algn="ctr" fontAlgn="b"/>
                      <a:r>
                        <a:rPr lang="en-US" sz="900" u="none" strike="noStrike" dirty="0">
                          <a:effectLst/>
                        </a:rPr>
                        <a:t>DC Quiz: </a:t>
                      </a:r>
                      <a:r>
                        <a:rPr lang="en-US" sz="900" u="none" strike="noStrike" dirty="0">
                          <a:solidFill>
                            <a:srgbClr val="FF0000"/>
                          </a:solidFill>
                          <a:effectLst/>
                        </a:rPr>
                        <a:t> 0.54 </a:t>
                      </a:r>
                      <a:r>
                        <a:rPr lang="en-US" sz="900" u="none" strike="noStrike" dirty="0">
                          <a:effectLst/>
                        </a:rPr>
                        <a:t>                                DC Exam:  </a:t>
                      </a:r>
                      <a:r>
                        <a:rPr lang="en-US" sz="900" u="none" strike="noStrike" dirty="0">
                          <a:solidFill>
                            <a:srgbClr val="FF0000"/>
                          </a:solidFill>
                          <a:effectLst/>
                        </a:rPr>
                        <a:t>0.64</a:t>
                      </a:r>
                      <a:r>
                        <a:rPr lang="en-US" sz="900" u="none" strike="noStrike" dirty="0">
                          <a:effectLst/>
                        </a:rPr>
                        <a:t>                                AC Exam: [-0.13]  (not  signif.)</a:t>
                      </a:r>
                      <a:endParaRPr lang="en-US" sz="900" b="0" i="0" u="none" strike="noStrike" dirty="0">
                        <a:solidFill>
                          <a:srgbClr val="000000"/>
                        </a:solidFill>
                        <a:effectLst/>
                        <a:latin typeface="Calibri" panose="020F0502020204030204" pitchFamily="34" charset="0"/>
                      </a:endParaRPr>
                    </a:p>
                  </a:txBody>
                  <a:tcPr marL="5607" marR="5607" marT="5607" marB="0" anchor="b"/>
                </a:tc>
                <a:tc vMerge="1">
                  <a:txBody>
                    <a:bodyPr/>
                    <a:lstStyle/>
                    <a:p>
                      <a:endParaRPr lang="en-US"/>
                    </a:p>
                  </a:txBody>
                  <a:tcPr/>
                </a:tc>
                <a:extLst>
                  <a:ext uri="{0D108BD9-81ED-4DB2-BD59-A6C34878D82A}">
                    <a16:rowId xmlns:a16="http://schemas.microsoft.com/office/drawing/2014/main" val="942194208"/>
                  </a:ext>
                </a:extLst>
              </a:tr>
            </a:tbl>
          </a:graphicData>
        </a:graphic>
      </p:graphicFrame>
      <p:graphicFrame>
        <p:nvGraphicFramePr>
          <p:cNvPr id="8" name="Table 7">
            <a:extLst>
              <a:ext uri="{FF2B5EF4-FFF2-40B4-BE49-F238E27FC236}">
                <a16:creationId xmlns:a16="http://schemas.microsoft.com/office/drawing/2014/main" id="{ED692859-141F-4E76-B873-81745C1BA9CA}"/>
              </a:ext>
            </a:extLst>
          </p:cNvPr>
          <p:cNvGraphicFramePr>
            <a:graphicFrameLocks noGrp="1"/>
          </p:cNvGraphicFramePr>
          <p:nvPr>
            <p:extLst>
              <p:ext uri="{D42A27DB-BD31-4B8C-83A1-F6EECF244321}">
                <p14:modId xmlns:p14="http://schemas.microsoft.com/office/powerpoint/2010/main" val="173881978"/>
              </p:ext>
            </p:extLst>
          </p:nvPr>
        </p:nvGraphicFramePr>
        <p:xfrm>
          <a:off x="9064812" y="6320481"/>
          <a:ext cx="3169793" cy="571500"/>
        </p:xfrm>
        <a:graphic>
          <a:graphicData uri="http://schemas.openxmlformats.org/drawingml/2006/table">
            <a:tbl>
              <a:tblPr>
                <a:tableStyleId>{5C22544A-7EE6-4342-B048-85BDC9FD1C3A}</a:tableStyleId>
              </a:tblPr>
              <a:tblGrid>
                <a:gridCol w="3169793">
                  <a:extLst>
                    <a:ext uri="{9D8B030D-6E8A-4147-A177-3AD203B41FA5}">
                      <a16:colId xmlns:a16="http://schemas.microsoft.com/office/drawing/2014/main" val="1771872422"/>
                    </a:ext>
                  </a:extLst>
                </a:gridCol>
              </a:tblGrid>
              <a:tr h="190500">
                <a:tc>
                  <a:txBody>
                    <a:bodyPr/>
                    <a:lstStyle/>
                    <a:p>
                      <a:pPr algn="l" fontAlgn="b"/>
                      <a:r>
                        <a:rPr lang="en-US" sz="1050" u="none" strike="noStrike" dirty="0">
                          <a:effectLst/>
                        </a:rPr>
                        <a:t>†Some cross-contamination, probably reduced effect size</a:t>
                      </a:r>
                      <a:endParaRPr lang="en-US" sz="105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32944695"/>
                  </a:ext>
                </a:extLst>
              </a:tr>
              <a:tr h="190500">
                <a:tc>
                  <a:txBody>
                    <a:bodyPr/>
                    <a:lstStyle/>
                    <a:p>
                      <a:pPr algn="l" fontAlgn="b"/>
                      <a:r>
                        <a:rPr lang="en-US" sz="1050" u="none" strike="noStrike" dirty="0">
                          <a:effectLst/>
                        </a:rPr>
                        <a:t>‡Heavy cross-contam. from prior expt.; prob. invalid</a:t>
                      </a:r>
                      <a:endParaRPr lang="en-US" sz="105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80442634"/>
                  </a:ext>
                </a:extLst>
              </a:tr>
              <a:tr h="190500">
                <a:tc>
                  <a:txBody>
                    <a:bodyPr/>
                    <a:lstStyle/>
                    <a:p>
                      <a:pPr algn="l" fontAlgn="b"/>
                      <a:r>
                        <a:rPr lang="en-US" sz="1050" u="none" strike="noStrike" dirty="0">
                          <a:effectLst/>
                        </a:rPr>
                        <a:t>*Statistically significant result</a:t>
                      </a:r>
                      <a:endParaRPr lang="en-US" sz="105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63083543"/>
                  </a:ext>
                </a:extLst>
              </a:tr>
            </a:tbl>
          </a:graphicData>
        </a:graphic>
      </p:graphicFrame>
    </p:spTree>
    <p:extLst>
      <p:ext uri="{BB962C8B-B14F-4D97-AF65-F5344CB8AC3E}">
        <p14:creationId xmlns:p14="http://schemas.microsoft.com/office/powerpoint/2010/main" val="1078148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77507"/>
            <a:ext cx="10276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Overall (Cumulative) Usage of Circuit Tutor</a:t>
            </a:r>
            <a:endParaRPr lang="en-US" sz="2800" b="1" dirty="0">
              <a:solidFill>
                <a:srgbClr val="000066"/>
              </a:solidFill>
              <a:latin typeface="+mn-lt"/>
            </a:endParaRPr>
          </a:p>
        </p:txBody>
      </p:sp>
      <p:sp>
        <p:nvSpPr>
          <p:cNvPr id="2" name="Rectangle 1">
            <a:extLst>
              <a:ext uri="{FF2B5EF4-FFF2-40B4-BE49-F238E27FC236}">
                <a16:creationId xmlns:a16="http://schemas.microsoft.com/office/drawing/2014/main" id="{BC13A054-CEC1-4538-AA53-63D4593B4BFD}"/>
              </a:ext>
            </a:extLst>
          </p:cNvPr>
          <p:cNvSpPr/>
          <p:nvPr/>
        </p:nvSpPr>
        <p:spPr>
          <a:xfrm>
            <a:off x="707136" y="1292586"/>
            <a:ext cx="6297168" cy="4561505"/>
          </a:xfrm>
          <a:prstGeom prst="rect">
            <a:avLst/>
          </a:prstGeom>
        </p:spPr>
        <p:txBody>
          <a:bodyPr wrap="square">
            <a:spAutoFit/>
          </a:bodyPr>
          <a:lstStyle/>
          <a:p>
            <a:pPr marL="285750" indent="-285750">
              <a:lnSpc>
                <a:spcPts val="2500"/>
              </a:lnSpc>
              <a:buFont typeface="Arial" panose="020B0604020202020204" pitchFamily="34" charset="0"/>
              <a:buChar char="•"/>
            </a:pPr>
            <a:r>
              <a:rPr lang="en-US" dirty="0">
                <a:ea typeface="SimSun" panose="02010600030101010101" pitchFamily="2" charset="-122"/>
              </a:rPr>
              <a:t>To date, system has been used by over 9000 students (active users) </a:t>
            </a:r>
            <a:r>
              <a:rPr lang="en-US">
                <a:ea typeface="SimSun" panose="02010600030101010101" pitchFamily="2" charset="-122"/>
              </a:rPr>
              <a:t>in 249 </a:t>
            </a:r>
            <a:r>
              <a:rPr lang="en-US" dirty="0">
                <a:ea typeface="SimSun" panose="02010600030101010101" pitchFamily="2" charset="-122"/>
              </a:rPr>
              <a:t>distinct class sections taught by 67 distinct instructors at 16 different colleges &amp; universities in the United States &amp; Canada</a:t>
            </a:r>
          </a:p>
          <a:p>
            <a:pPr marL="285750" indent="-285750">
              <a:lnSpc>
                <a:spcPts val="2500"/>
              </a:lnSpc>
              <a:buFont typeface="Arial" panose="020B0604020202020204" pitchFamily="34" charset="0"/>
              <a:buChar char="•"/>
            </a:pPr>
            <a:r>
              <a:rPr lang="en-US" dirty="0">
                <a:ea typeface="SimSun" panose="02010600030101010101" pitchFamily="2" charset="-122"/>
              </a:rPr>
              <a:t>User institutions include large and medium-sized state-supported universities, an elite private institution, smaller private institutions, community colleges, and five different minority-serving institutions</a:t>
            </a:r>
          </a:p>
          <a:p>
            <a:pPr marL="285750" indent="-285750">
              <a:lnSpc>
                <a:spcPts val="2500"/>
              </a:lnSpc>
              <a:buFont typeface="Arial" panose="020B0604020202020204" pitchFamily="34" charset="0"/>
              <a:buChar char="•"/>
            </a:pPr>
            <a:r>
              <a:rPr lang="en-US" dirty="0">
                <a:ea typeface="SimSun" panose="02010600030101010101" pitchFamily="2" charset="-122"/>
              </a:rPr>
              <a:t>A total of </a:t>
            </a:r>
            <a:r>
              <a:rPr lang="en-US">
                <a:ea typeface="SimSun" panose="02010600030101010101" pitchFamily="2" charset="-122"/>
              </a:rPr>
              <a:t>621 student users in asynchronous online courses </a:t>
            </a:r>
            <a:r>
              <a:rPr lang="en-US" dirty="0">
                <a:ea typeface="SimSun" panose="02010600030101010101" pitchFamily="2" charset="-122"/>
              </a:rPr>
              <a:t>(all at ASU) are included above (from Fall ’14-present)</a:t>
            </a:r>
          </a:p>
          <a:p>
            <a:pPr marL="285750" indent="-285750">
              <a:lnSpc>
                <a:spcPts val="2500"/>
              </a:lnSpc>
              <a:buFont typeface="Arial" panose="020B0604020202020204" pitchFamily="34" charset="0"/>
              <a:buChar char="•"/>
            </a:pPr>
            <a:r>
              <a:rPr lang="en-US" dirty="0">
                <a:ea typeface="SimSun" panose="02010600030101010101" pitchFamily="2" charset="-122"/>
              </a:rPr>
              <a:t>At least 896 users who attended </a:t>
            </a:r>
            <a:r>
              <a:rPr lang="en-US">
                <a:ea typeface="SimSun" panose="02010600030101010101" pitchFamily="2" charset="-122"/>
              </a:rPr>
              <a:t>class synchronously at </a:t>
            </a:r>
            <a:r>
              <a:rPr lang="en-US" dirty="0">
                <a:ea typeface="SimSun" panose="02010600030101010101" pitchFamily="2" charset="-122"/>
              </a:rPr>
              <a:t>ASU via Zoom during the COVID-19 pandemic are included above, along with 366 others who presumably also used some form </a:t>
            </a:r>
            <a:r>
              <a:rPr lang="en-US">
                <a:ea typeface="SimSun" panose="02010600030101010101" pitchFamily="2" charset="-122"/>
              </a:rPr>
              <a:t>of remote instruction from Spring 2020 through Spring 2021</a:t>
            </a:r>
            <a:endParaRPr lang="en-US" dirty="0">
              <a:ea typeface="SimSun" panose="02010600030101010101" pitchFamily="2" charset="-122"/>
            </a:endParaRPr>
          </a:p>
        </p:txBody>
      </p:sp>
      <p:pic>
        <p:nvPicPr>
          <p:cNvPr id="3" name="Picture 2">
            <a:extLst>
              <a:ext uri="{FF2B5EF4-FFF2-40B4-BE49-F238E27FC236}">
                <a16:creationId xmlns:a16="http://schemas.microsoft.com/office/drawing/2014/main" id="{411A4A44-BF71-4957-B863-7A67BA9E67B4}"/>
              </a:ext>
            </a:extLst>
          </p:cNvPr>
          <p:cNvPicPr>
            <a:picLocks noChangeAspect="1"/>
          </p:cNvPicPr>
          <p:nvPr/>
        </p:nvPicPr>
        <p:blipFill rotWithShape="1">
          <a:blip r:embed="rId2"/>
          <a:srcRect l="37725" t="43600" r="38500" b="17733"/>
          <a:stretch/>
        </p:blipFill>
        <p:spPr>
          <a:xfrm>
            <a:off x="7352338" y="1749730"/>
            <a:ext cx="3986784" cy="3647216"/>
          </a:xfrm>
          <a:prstGeom prst="rect">
            <a:avLst/>
          </a:prstGeom>
        </p:spPr>
      </p:pic>
    </p:spTree>
    <p:extLst>
      <p:ext uri="{BB962C8B-B14F-4D97-AF65-F5344CB8AC3E}">
        <p14:creationId xmlns:p14="http://schemas.microsoft.com/office/powerpoint/2010/main" val="317237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CBF03131-565B-403E-A98F-A19F1B42B564}"/>
              </a:ext>
            </a:extLst>
          </p:cNvPr>
          <p:cNvSpPr>
            <a:spLocks noGrp="1" noChangeArrowheads="1"/>
          </p:cNvSpPr>
          <p:nvPr>
            <p:ph type="ctrTitle"/>
          </p:nvPr>
        </p:nvSpPr>
        <p:spPr>
          <a:xfrm>
            <a:off x="791183" y="838200"/>
            <a:ext cx="10142705" cy="533400"/>
          </a:xfrm>
        </p:spPr>
        <p:txBody>
          <a:bodyPr anchor="ctr">
            <a:normAutofit/>
          </a:bodyPr>
          <a:lstStyle/>
          <a:p>
            <a:pPr algn="l"/>
            <a:r>
              <a:rPr lang="en-US" altLang="en-US" sz="2800" dirty="0">
                <a:solidFill>
                  <a:srgbClr val="000066"/>
                </a:solidFill>
                <a:latin typeface="Calibri" panose="020F0502020204030204" pitchFamily="34" charset="0"/>
                <a:cs typeface="TIMES" panose="02020603050405020304" pitchFamily="18" charset="0"/>
              </a:rPr>
              <a:t>Sample Student Comments (Comparing Circuit Tutor to WileyPLUS)</a:t>
            </a:r>
            <a:endParaRPr lang="en-US" altLang="en-US" sz="2400" b="1" dirty="0">
              <a:solidFill>
                <a:srgbClr val="000066"/>
              </a:solidFill>
              <a:latin typeface="Calibri" panose="020F0502020204030204" pitchFamily="34" charset="0"/>
              <a:cs typeface="TIMES" panose="02020603050405020304" pitchFamily="18" charset="0"/>
            </a:endParaRPr>
          </a:p>
        </p:txBody>
      </p:sp>
      <p:graphicFrame>
        <p:nvGraphicFramePr>
          <p:cNvPr id="58390" name="Group 22">
            <a:extLst>
              <a:ext uri="{FF2B5EF4-FFF2-40B4-BE49-F238E27FC236}">
                <a16:creationId xmlns:a16="http://schemas.microsoft.com/office/drawing/2014/main" id="{C0F822DC-B5AF-49AC-B7A5-6ECCA75705A6}"/>
              </a:ext>
            </a:extLst>
          </p:cNvPr>
          <p:cNvGraphicFramePr>
            <a:graphicFrameLocks noGrp="1"/>
          </p:cNvGraphicFramePr>
          <p:nvPr>
            <p:extLst>
              <p:ext uri="{D42A27DB-BD31-4B8C-83A1-F6EECF244321}">
                <p14:modId xmlns:p14="http://schemas.microsoft.com/office/powerpoint/2010/main" val="2579635159"/>
              </p:ext>
            </p:extLst>
          </p:nvPr>
        </p:nvGraphicFramePr>
        <p:xfrm>
          <a:off x="729573" y="1371600"/>
          <a:ext cx="10671243" cy="4940300"/>
        </p:xfrm>
        <a:graphic>
          <a:graphicData uri="http://schemas.openxmlformats.org/drawingml/2006/table">
            <a:tbl>
              <a:tblPr/>
              <a:tblGrid>
                <a:gridCol w="10671243">
                  <a:extLst>
                    <a:ext uri="{9D8B030D-6E8A-4147-A177-3AD203B41FA5}">
                      <a16:colId xmlns:a16="http://schemas.microsoft.com/office/drawing/2014/main" val="20000"/>
                    </a:ext>
                  </a:extLst>
                </a:gridCol>
              </a:tblGrid>
              <a:tr h="4940300">
                <a:tc>
                  <a:txBody>
                    <a:bodyPr/>
                    <a:lstStyle/>
                    <a:p>
                      <a:pPr marL="342900" marR="0" lvl="0" indent="-342900" algn="l">
                        <a:lnSpc>
                          <a:spcPct val="115000"/>
                        </a:lnSpc>
                        <a:spcBef>
                          <a:spcPts val="300"/>
                        </a:spcBef>
                        <a:spcAft>
                          <a:spcPts val="600"/>
                        </a:spcAft>
                        <a:buFont typeface="Symbol"/>
                        <a:buChar char=""/>
                      </a:pPr>
                      <a:r>
                        <a:rPr lang="en-US" sz="1600" dirty="0">
                          <a:solidFill>
                            <a:srgbClr val="000000"/>
                          </a:solidFill>
                          <a:effectLst/>
                          <a:latin typeface="Calibri"/>
                          <a:ea typeface="Times New Roman"/>
                          <a:cs typeface="Times New Roman"/>
                        </a:rPr>
                        <a:t>Simple, Circuit Tutor actually gives you examples and shows you want to do before making you do it. </a:t>
                      </a:r>
                      <a:r>
                        <a:rPr lang="en-US" altLang="en-US" sz="1600" dirty="0">
                          <a:solidFill>
                            <a:schemeClr val="tx1"/>
                          </a:solidFill>
                          <a:latin typeface="Calibri" panose="020F0502020204030204" pitchFamily="34" charset="0"/>
                          <a:cs typeface="TIMES" panose="02020603050405020304" pitchFamily="18" charset="0"/>
                        </a:rPr>
                        <a:t>WileyPLUS</a:t>
                      </a:r>
                      <a:r>
                        <a:rPr lang="en-US" sz="1600" dirty="0">
                          <a:solidFill>
                            <a:srgbClr val="000000"/>
                          </a:solidFill>
                          <a:effectLst/>
                          <a:latin typeface="Calibri"/>
                          <a:ea typeface="Times New Roman"/>
                          <a:cs typeface="Times New Roman"/>
                        </a:rPr>
                        <a:t> does not.</a:t>
                      </a:r>
                      <a:endParaRPr lang="en-US" sz="2000" dirty="0">
                        <a:effectLst/>
                        <a:latin typeface="Calibri"/>
                        <a:ea typeface="Times New Roman"/>
                        <a:cs typeface="Times New Roman"/>
                      </a:endParaRPr>
                    </a:p>
                    <a:p>
                      <a:pPr marL="342900" marR="0" lvl="0" indent="-342900" algn="l">
                        <a:lnSpc>
                          <a:spcPct val="115000"/>
                        </a:lnSpc>
                        <a:spcBef>
                          <a:spcPts val="0"/>
                        </a:spcBef>
                        <a:spcAft>
                          <a:spcPts val="600"/>
                        </a:spcAft>
                        <a:buFont typeface="Symbol"/>
                        <a:buChar char=""/>
                      </a:pPr>
                      <a:r>
                        <a:rPr lang="en-US" sz="1600" dirty="0">
                          <a:solidFill>
                            <a:srgbClr val="000000"/>
                          </a:solidFill>
                          <a:effectLst/>
                          <a:latin typeface="Calibri"/>
                          <a:ea typeface="Times New Roman"/>
                          <a:cs typeface="Times New Roman"/>
                        </a:rPr>
                        <a:t>Circuit tutor walks you through problems clearly and one step at a time. It also allows you infinite attempts so you can attempt the problem repeatedly with less stress about losing points. Circuit tutor's explanations for problems are also easier to follow.</a:t>
                      </a:r>
                      <a:endParaRPr lang="en-US" sz="2000" dirty="0">
                        <a:effectLst/>
                        <a:latin typeface="Calibri"/>
                        <a:ea typeface="Times New Roman"/>
                        <a:cs typeface="Times New Roman"/>
                      </a:endParaRPr>
                    </a:p>
                    <a:p>
                      <a:pPr marL="342900" marR="0" lvl="0" indent="-342900" algn="l">
                        <a:lnSpc>
                          <a:spcPct val="115000"/>
                        </a:lnSpc>
                        <a:spcBef>
                          <a:spcPts val="0"/>
                        </a:spcBef>
                        <a:spcAft>
                          <a:spcPts val="600"/>
                        </a:spcAft>
                        <a:buFont typeface="Symbol"/>
                        <a:buChar char=""/>
                      </a:pPr>
                      <a:r>
                        <a:rPr lang="en-US" sz="1600" dirty="0">
                          <a:solidFill>
                            <a:srgbClr val="000000"/>
                          </a:solidFill>
                          <a:effectLst/>
                          <a:latin typeface="Calibri"/>
                          <a:ea typeface="Times New Roman"/>
                          <a:cs typeface="Times New Roman"/>
                        </a:rPr>
                        <a:t>I liked Circuit Tutor more because I could do a ton of problems. I liked that even if I couldn't figure it out, I  could ‘give up’ and it would thoroughly explain how to do everything so I could understand what I did wrong and then do a new problem and try to get that right. I seem to retain more of the content when I am doing this one.  I have trouble with </a:t>
                      </a:r>
                      <a:r>
                        <a:rPr lang="en-US" altLang="en-US" sz="1600" dirty="0">
                          <a:solidFill>
                            <a:schemeClr val="tx1"/>
                          </a:solidFill>
                          <a:latin typeface="Calibri" panose="020F0502020204030204" pitchFamily="34" charset="0"/>
                          <a:cs typeface="TIMES" panose="02020603050405020304" pitchFamily="18" charset="0"/>
                        </a:rPr>
                        <a:t>WileyPLUS</a:t>
                      </a:r>
                      <a:r>
                        <a:rPr lang="en-US" sz="1600" dirty="0">
                          <a:solidFill>
                            <a:srgbClr val="000000"/>
                          </a:solidFill>
                          <a:effectLst/>
                          <a:latin typeface="Calibri"/>
                          <a:ea typeface="Times New Roman"/>
                          <a:cs typeface="Times New Roman"/>
                        </a:rPr>
                        <a:t> because, if I have trouble with a problem, the hints do not explain what I am doing wrong. It's really frustrating because I could be 2 or 3 wrong attempts in and I do not know what I'm doing wrong. </a:t>
                      </a:r>
                      <a:endParaRPr lang="en-US" sz="2000" dirty="0">
                        <a:effectLst/>
                        <a:latin typeface="Calibri"/>
                        <a:ea typeface="Times New Roman"/>
                        <a:cs typeface="Times New Roman"/>
                      </a:endParaRPr>
                    </a:p>
                    <a:p>
                      <a:pPr marL="342900" marR="0" lvl="0" indent="-342900" algn="l">
                        <a:lnSpc>
                          <a:spcPct val="115000"/>
                        </a:lnSpc>
                        <a:spcBef>
                          <a:spcPts val="0"/>
                        </a:spcBef>
                        <a:spcAft>
                          <a:spcPts val="600"/>
                        </a:spcAft>
                        <a:buFont typeface="Symbol"/>
                        <a:buChar char=""/>
                      </a:pPr>
                      <a:r>
                        <a:rPr lang="en-US" sz="1600" dirty="0">
                          <a:solidFill>
                            <a:srgbClr val="000000"/>
                          </a:solidFill>
                          <a:effectLst/>
                          <a:latin typeface="Calibri"/>
                          <a:ea typeface="Times New Roman"/>
                          <a:cs typeface="Times New Roman"/>
                        </a:rPr>
                        <a:t>I preferred Circuit Tutor because it was more forgiving in the aspect of not just showing that your answer was wrong like </a:t>
                      </a:r>
                      <a:r>
                        <a:rPr lang="en-US" altLang="en-US" sz="1600" dirty="0">
                          <a:solidFill>
                            <a:schemeClr val="tx1"/>
                          </a:solidFill>
                          <a:latin typeface="Calibri" panose="020F0502020204030204" pitchFamily="34" charset="0"/>
                          <a:cs typeface="TIMES" panose="02020603050405020304" pitchFamily="18" charset="0"/>
                        </a:rPr>
                        <a:t>WileyPLUS</a:t>
                      </a:r>
                      <a:r>
                        <a:rPr lang="en-US" sz="1600" dirty="0">
                          <a:solidFill>
                            <a:srgbClr val="000000"/>
                          </a:solidFill>
                          <a:effectLst/>
                          <a:latin typeface="Calibri"/>
                          <a:ea typeface="Times New Roman"/>
                          <a:cs typeface="Times New Roman"/>
                        </a:rPr>
                        <a:t>, it helped guide you to the solution. I felt it was a more effective learning tool, while </a:t>
                      </a:r>
                      <a:r>
                        <a:rPr lang="en-US" altLang="en-US" sz="1600" dirty="0">
                          <a:solidFill>
                            <a:schemeClr val="tx1"/>
                          </a:solidFill>
                          <a:latin typeface="Calibri" panose="020F0502020204030204" pitchFamily="34" charset="0"/>
                          <a:cs typeface="TIMES" panose="02020603050405020304" pitchFamily="18" charset="0"/>
                        </a:rPr>
                        <a:t>WileyPLUS</a:t>
                      </a:r>
                      <a:r>
                        <a:rPr lang="en-US" sz="1600" dirty="0">
                          <a:solidFill>
                            <a:srgbClr val="000000"/>
                          </a:solidFill>
                          <a:effectLst/>
                          <a:latin typeface="Calibri"/>
                          <a:ea typeface="Times New Roman"/>
                          <a:cs typeface="Times New Roman"/>
                        </a:rPr>
                        <a:t> would be better as a quiz tool after using Circuit Tutor. When it came to the quiz I felt much more confident on the node questions vs the mesh questions because of Circuit Tutor. I plan to use Circuit Tutor some more to prepare for the upcoming test. </a:t>
                      </a:r>
                      <a:endParaRPr lang="en-US" sz="2000" dirty="0">
                        <a:effectLst/>
                        <a:latin typeface="Calibri"/>
                        <a:ea typeface="Times New Roman"/>
                        <a:cs typeface="Times New Roman"/>
                      </a:endParaRPr>
                    </a:p>
                    <a:p>
                      <a:pPr marL="342900" marR="0" lvl="0" indent="-342900" algn="l">
                        <a:lnSpc>
                          <a:spcPct val="115000"/>
                        </a:lnSpc>
                        <a:spcBef>
                          <a:spcPts val="0"/>
                        </a:spcBef>
                        <a:spcAft>
                          <a:spcPts val="600"/>
                        </a:spcAft>
                        <a:buFont typeface="Symbol"/>
                        <a:buChar char=""/>
                      </a:pPr>
                      <a:r>
                        <a:rPr lang="en-US" sz="1600" dirty="0">
                          <a:solidFill>
                            <a:srgbClr val="000000"/>
                          </a:solidFill>
                          <a:effectLst/>
                          <a:latin typeface="Calibri"/>
                          <a:ea typeface="Times New Roman"/>
                          <a:cs typeface="Times New Roman"/>
                        </a:rPr>
                        <a:t>Circuit Tutor is far better. </a:t>
                      </a:r>
                      <a:r>
                        <a:rPr lang="en-US" altLang="en-US" sz="1600" dirty="0">
                          <a:solidFill>
                            <a:schemeClr val="tx1"/>
                          </a:solidFill>
                          <a:latin typeface="Calibri" panose="020F0502020204030204" pitchFamily="34" charset="0"/>
                          <a:cs typeface="TIMES" panose="02020603050405020304" pitchFamily="18" charset="0"/>
                        </a:rPr>
                        <a:t>WileyPLUS</a:t>
                      </a:r>
                      <a:r>
                        <a:rPr lang="en-US" sz="1600" dirty="0">
                          <a:solidFill>
                            <a:srgbClr val="000000"/>
                          </a:solidFill>
                          <a:effectLst/>
                          <a:latin typeface="Calibri"/>
                          <a:ea typeface="Times New Roman"/>
                          <a:cs typeface="Times New Roman"/>
                        </a:rPr>
                        <a:t> is not only more difficult, but only allows 4 attempts. </a:t>
                      </a:r>
                      <a:r>
                        <a:rPr lang="en-US" altLang="en-US" sz="1600" dirty="0">
                          <a:solidFill>
                            <a:schemeClr val="tx1"/>
                          </a:solidFill>
                          <a:latin typeface="Calibri" panose="020F0502020204030204" pitchFamily="34" charset="0"/>
                          <a:cs typeface="TIMES" panose="02020603050405020304" pitchFamily="18" charset="0"/>
                        </a:rPr>
                        <a:t>WileyPLUS</a:t>
                      </a:r>
                      <a:r>
                        <a:rPr lang="en-US" sz="1600" dirty="0">
                          <a:solidFill>
                            <a:srgbClr val="000000"/>
                          </a:solidFill>
                          <a:effectLst/>
                          <a:latin typeface="Calibri"/>
                          <a:ea typeface="Times New Roman"/>
                          <a:cs typeface="Times New Roman"/>
                        </a:rPr>
                        <a:t> discourages me while Circuit Tutor teaches me. </a:t>
                      </a:r>
                      <a:endParaRPr lang="en-US" sz="2000" dirty="0">
                        <a:effectLst/>
                        <a:latin typeface="Calibri"/>
                        <a:ea typeface="Times New Roman"/>
                        <a:cs typeface="Times New Roman"/>
                      </a:endParaRPr>
                    </a:p>
                  </a:txBody>
                  <a:tcPr marL="118745" marR="118745" marT="110159" marB="110159">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60793" y="890399"/>
            <a:ext cx="10276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Supporting Students During the COVID-19 Pandemic</a:t>
            </a:r>
            <a:endParaRPr lang="en-US" sz="2800" b="1" dirty="0">
              <a:solidFill>
                <a:srgbClr val="000066"/>
              </a:solidFill>
              <a:latin typeface="+mn-lt"/>
            </a:endParaRPr>
          </a:p>
        </p:txBody>
      </p:sp>
      <p:sp>
        <p:nvSpPr>
          <p:cNvPr id="2" name="Rectangle 1">
            <a:extLst>
              <a:ext uri="{FF2B5EF4-FFF2-40B4-BE49-F238E27FC236}">
                <a16:creationId xmlns:a16="http://schemas.microsoft.com/office/drawing/2014/main" id="{BC13A054-CEC1-4538-AA53-63D4593B4BFD}"/>
              </a:ext>
            </a:extLst>
          </p:cNvPr>
          <p:cNvSpPr/>
          <p:nvPr/>
        </p:nvSpPr>
        <p:spPr>
          <a:xfrm>
            <a:off x="707136" y="1292586"/>
            <a:ext cx="6297168" cy="393698"/>
          </a:xfrm>
          <a:prstGeom prst="rect">
            <a:avLst/>
          </a:prstGeom>
        </p:spPr>
        <p:txBody>
          <a:bodyPr wrap="square">
            <a:spAutoFit/>
          </a:bodyPr>
          <a:lstStyle/>
          <a:p>
            <a:pPr marL="285750" indent="-285750">
              <a:lnSpc>
                <a:spcPts val="2500"/>
              </a:lnSpc>
              <a:buFont typeface="Arial" panose="020B0604020202020204" pitchFamily="34" charset="0"/>
              <a:buChar char="•"/>
            </a:pPr>
            <a:endParaRPr lang="en-US" dirty="0">
              <a:solidFill>
                <a:srgbClr val="FF0000"/>
              </a:solidFill>
              <a:highlight>
                <a:srgbClr val="FFFF00"/>
              </a:highlight>
            </a:endParaRPr>
          </a:p>
        </p:txBody>
      </p:sp>
      <p:sp>
        <p:nvSpPr>
          <p:cNvPr id="5" name="Rectangle 4">
            <a:extLst>
              <a:ext uri="{FF2B5EF4-FFF2-40B4-BE49-F238E27FC236}">
                <a16:creationId xmlns:a16="http://schemas.microsoft.com/office/drawing/2014/main" id="{9360F5DF-E1C4-4765-81D7-9F85B3484ED0}"/>
              </a:ext>
            </a:extLst>
          </p:cNvPr>
          <p:cNvSpPr/>
          <p:nvPr/>
        </p:nvSpPr>
        <p:spPr>
          <a:xfrm>
            <a:off x="891702" y="1292586"/>
            <a:ext cx="10408596" cy="4370427"/>
          </a:xfrm>
          <a:prstGeom prst="rect">
            <a:avLst/>
          </a:prstGeom>
        </p:spPr>
        <p:txBody>
          <a:bodyPr wrap="square">
            <a:spAutoFit/>
          </a:bodyPr>
          <a:lstStyle/>
          <a:p>
            <a:pPr algn="just"/>
            <a:endParaRPr lang="en-US" dirty="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n-US" sz="2000" dirty="0">
                <a:ea typeface="Calibri" panose="020F0502020204030204" pitchFamily="34" charset="0"/>
                <a:cs typeface="Times New Roman" panose="02020603050405020304" pitchFamily="18" charset="0"/>
              </a:rPr>
              <a:t>At the end of the Spring 2020 semester, where students transitioned from in-class instruction to remote learning, they were asked if the COVID-19 pandemic changed their experiences with Circuit Tutor</a:t>
            </a:r>
            <a:endParaRPr lang="en-US" dirty="0">
              <a:ea typeface="Calibri" panose="020F0502020204030204" pitchFamily="34" charset="0"/>
              <a:cs typeface="Times New Roman" panose="02020603050405020304" pitchFamily="18" charset="0"/>
            </a:endParaRPr>
          </a:p>
          <a:p>
            <a:pPr algn="just"/>
            <a:r>
              <a:rPr lang="en-US" sz="2000" dirty="0">
                <a:ea typeface="Calibri" panose="020F0502020204030204" pitchFamily="34" charset="0"/>
                <a:cs typeface="Times New Roman" panose="02020603050405020304" pitchFamily="18" charset="0"/>
              </a:rPr>
              <a:t> </a:t>
            </a:r>
            <a:endParaRPr lang="en-US"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000" dirty="0">
                <a:ea typeface="Calibri" panose="020F0502020204030204" pitchFamily="34" charset="0"/>
              </a:rPr>
              <a:t>Most students who answered this question (73%; </a:t>
            </a:r>
            <a:r>
              <a:rPr lang="en-US" sz="2000" i="1" dirty="0">
                <a:ea typeface="Calibri" panose="020F0502020204030204" pitchFamily="34" charset="0"/>
              </a:rPr>
              <a:t>N </a:t>
            </a:r>
            <a:r>
              <a:rPr lang="en-US" sz="2000" dirty="0">
                <a:ea typeface="Calibri" panose="020F0502020204030204" pitchFamily="34" charset="0"/>
              </a:rPr>
              <a:t>= 43) reported no changes in their experiences with Circuit Tutor since the shift to an online learning environment</a:t>
            </a:r>
          </a:p>
          <a:p>
            <a:pPr marL="285750" indent="-285750">
              <a:buFont typeface="Arial" panose="020B0604020202020204" pitchFamily="34" charset="0"/>
              <a:buChar char="•"/>
            </a:pPr>
            <a:endParaRPr lang="en-US" sz="2000" dirty="0">
              <a:ea typeface="Calibri" panose="020F0502020204030204" pitchFamily="34" charset="0"/>
            </a:endParaRPr>
          </a:p>
          <a:p>
            <a:pPr marL="285750" indent="-285750">
              <a:buFont typeface="Arial" panose="020B0604020202020204" pitchFamily="34" charset="0"/>
              <a:buChar char="•"/>
            </a:pPr>
            <a:r>
              <a:rPr lang="en-US" sz="2000" dirty="0">
                <a:ea typeface="Calibri" panose="020F0502020204030204" pitchFamily="34" charset="0"/>
              </a:rPr>
              <a:t>Those students who reported their experiences changing due to the pandemic (27%; </a:t>
            </a:r>
            <a:r>
              <a:rPr lang="en-US" sz="2000" i="1" dirty="0">
                <a:ea typeface="Calibri" panose="020F0502020204030204" pitchFamily="34" charset="0"/>
              </a:rPr>
              <a:t>N</a:t>
            </a:r>
            <a:r>
              <a:rPr lang="en-US" sz="2000" dirty="0">
                <a:ea typeface="Calibri" panose="020F0502020204030204" pitchFamily="34" charset="0"/>
              </a:rPr>
              <a:t> = 16) all stated positive ways in which their experiences were impacted</a:t>
            </a:r>
          </a:p>
          <a:p>
            <a:pPr marL="285750" indent="-285750">
              <a:buFont typeface="Arial" panose="020B0604020202020204" pitchFamily="34" charset="0"/>
              <a:buChar char="•"/>
            </a:pPr>
            <a:endParaRPr lang="en-US" sz="2000" dirty="0">
              <a:ea typeface="Calibri" panose="020F0502020204030204" pitchFamily="34" charset="0"/>
            </a:endParaRPr>
          </a:p>
          <a:p>
            <a:pPr marL="285750" indent="-285750">
              <a:buFont typeface="Arial" panose="020B0604020202020204" pitchFamily="34" charset="0"/>
              <a:buChar char="•"/>
            </a:pPr>
            <a:r>
              <a:rPr lang="en-US" sz="2000" dirty="0">
                <a:ea typeface="Calibri" panose="020F0502020204030204" pitchFamily="34" charset="0"/>
              </a:rPr>
              <a:t>Many stated that Circuit Tutor was utilized at a higher frequency and, overall, was more helpful to them during the conversion to an exclusively virtual learning environment due to COVID-19, particularly for homework assessments</a:t>
            </a:r>
            <a:endParaRPr lang="en-US" sz="2000" dirty="0"/>
          </a:p>
        </p:txBody>
      </p:sp>
    </p:spTree>
    <p:extLst>
      <p:ext uri="{BB962C8B-B14F-4D97-AF65-F5344CB8AC3E}">
        <p14:creationId xmlns:p14="http://schemas.microsoft.com/office/powerpoint/2010/main" val="1988924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30619"/>
            <a:ext cx="10276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Administrative Features</a:t>
            </a:r>
            <a:endParaRPr lang="en-US" sz="2800" b="1" dirty="0">
              <a:solidFill>
                <a:srgbClr val="000066"/>
              </a:solidFill>
              <a:latin typeface="+mn-lt"/>
            </a:endParaRPr>
          </a:p>
        </p:txBody>
      </p:sp>
      <p:pic>
        <p:nvPicPr>
          <p:cNvPr id="4" name="Picture 3">
            <a:extLst>
              <a:ext uri="{FF2B5EF4-FFF2-40B4-BE49-F238E27FC236}">
                <a16:creationId xmlns:a16="http://schemas.microsoft.com/office/drawing/2014/main" id="{2AC123D3-E3B0-4730-AF36-698E70A90136}"/>
              </a:ext>
            </a:extLst>
          </p:cNvPr>
          <p:cNvPicPr>
            <a:picLocks noChangeAspect="1"/>
          </p:cNvPicPr>
          <p:nvPr/>
        </p:nvPicPr>
        <p:blipFill>
          <a:blip r:embed="rId2"/>
          <a:stretch>
            <a:fillRect/>
          </a:stretch>
        </p:blipFill>
        <p:spPr>
          <a:xfrm>
            <a:off x="495827" y="1973728"/>
            <a:ext cx="11200345" cy="4505067"/>
          </a:xfrm>
          <a:prstGeom prst="rect">
            <a:avLst/>
          </a:prstGeom>
        </p:spPr>
      </p:pic>
      <p:sp>
        <p:nvSpPr>
          <p:cNvPr id="8" name="Rectangle 7">
            <a:extLst>
              <a:ext uri="{FF2B5EF4-FFF2-40B4-BE49-F238E27FC236}">
                <a16:creationId xmlns:a16="http://schemas.microsoft.com/office/drawing/2014/main" id="{3ECB2800-463E-44C2-B16F-75E4611B759C}"/>
              </a:ext>
            </a:extLst>
          </p:cNvPr>
          <p:cNvSpPr/>
          <p:nvPr/>
        </p:nvSpPr>
        <p:spPr>
          <a:xfrm>
            <a:off x="707136" y="1192002"/>
            <a:ext cx="10722864" cy="714298"/>
          </a:xfrm>
          <a:prstGeom prst="rect">
            <a:avLst/>
          </a:prstGeom>
        </p:spPr>
        <p:txBody>
          <a:bodyPr wrap="square">
            <a:spAutoFit/>
          </a:bodyPr>
          <a:lstStyle/>
          <a:p>
            <a:pPr marL="285750" indent="-285750">
              <a:lnSpc>
                <a:spcPts val="2500"/>
              </a:lnSpc>
              <a:buFont typeface="Arial" panose="020B0604020202020204" pitchFamily="34" charset="0"/>
              <a:buChar char="•"/>
            </a:pPr>
            <a:r>
              <a:rPr lang="en-US" dirty="0">
                <a:ea typeface="SimSun" panose="02010600030101010101" pitchFamily="2" charset="-122"/>
              </a:rPr>
              <a:t>Gradebook shows student progress &amp; allows easy export into LMS gradebooks; can show student names, etc.</a:t>
            </a:r>
          </a:p>
          <a:p>
            <a:pPr marL="285750" indent="-285750">
              <a:lnSpc>
                <a:spcPts val="2500"/>
              </a:lnSpc>
              <a:buFont typeface="Arial" panose="020B0604020202020204" pitchFamily="34" charset="0"/>
              <a:buChar char="•"/>
            </a:pPr>
            <a:r>
              <a:rPr lang="en-US" dirty="0">
                <a:ea typeface="SimSun" panose="02010600030101010101" pitchFamily="2" charset="-122"/>
              </a:rPr>
              <a:t>Can automatically distribute registration codes to students, add TA’s, set assignment options, etc.</a:t>
            </a:r>
            <a:endParaRPr lang="en-US" dirty="0"/>
          </a:p>
        </p:txBody>
      </p:sp>
    </p:spTree>
    <p:extLst>
      <p:ext uri="{BB962C8B-B14F-4D97-AF65-F5344CB8AC3E}">
        <p14:creationId xmlns:p14="http://schemas.microsoft.com/office/powerpoint/2010/main" val="2828423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59803"/>
            <a:ext cx="10276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Administrative Features (cont.)</a:t>
            </a:r>
            <a:endParaRPr lang="en-US" sz="2800" b="1" dirty="0">
              <a:solidFill>
                <a:srgbClr val="000066"/>
              </a:solidFill>
              <a:latin typeface="+mn-lt"/>
            </a:endParaRPr>
          </a:p>
        </p:txBody>
      </p:sp>
      <p:sp>
        <p:nvSpPr>
          <p:cNvPr id="8" name="Rectangle 7">
            <a:extLst>
              <a:ext uri="{FF2B5EF4-FFF2-40B4-BE49-F238E27FC236}">
                <a16:creationId xmlns:a16="http://schemas.microsoft.com/office/drawing/2014/main" id="{3ECB2800-463E-44C2-B16F-75E4611B759C}"/>
              </a:ext>
            </a:extLst>
          </p:cNvPr>
          <p:cNvSpPr/>
          <p:nvPr/>
        </p:nvSpPr>
        <p:spPr>
          <a:xfrm>
            <a:off x="541338" y="1357468"/>
            <a:ext cx="10722864" cy="393698"/>
          </a:xfrm>
          <a:prstGeom prst="rect">
            <a:avLst/>
          </a:prstGeom>
        </p:spPr>
        <p:txBody>
          <a:bodyPr wrap="square">
            <a:spAutoFit/>
          </a:bodyPr>
          <a:lstStyle/>
          <a:p>
            <a:pPr marL="285750" indent="-285750">
              <a:lnSpc>
                <a:spcPts val="2500"/>
              </a:lnSpc>
              <a:buFont typeface="Arial" panose="020B0604020202020204" pitchFamily="34" charset="0"/>
              <a:buChar char="•"/>
            </a:pPr>
            <a:r>
              <a:rPr lang="en-US" dirty="0">
                <a:ea typeface="SimSun" panose="02010600030101010101" pitchFamily="2" charset="-122"/>
              </a:rPr>
              <a:t>Detailed view in gradebook available for each student, showing accuracy, time on task, etc.</a:t>
            </a:r>
            <a:endParaRPr lang="en-US" dirty="0"/>
          </a:p>
        </p:txBody>
      </p:sp>
      <p:pic>
        <p:nvPicPr>
          <p:cNvPr id="2" name="Picture 1">
            <a:extLst>
              <a:ext uri="{FF2B5EF4-FFF2-40B4-BE49-F238E27FC236}">
                <a16:creationId xmlns:a16="http://schemas.microsoft.com/office/drawing/2014/main" id="{4B97F93F-80BB-4849-B582-6B5D907B1CEA}"/>
              </a:ext>
            </a:extLst>
          </p:cNvPr>
          <p:cNvPicPr>
            <a:picLocks noChangeAspect="1"/>
          </p:cNvPicPr>
          <p:nvPr/>
        </p:nvPicPr>
        <p:blipFill>
          <a:blip r:embed="rId2"/>
          <a:stretch>
            <a:fillRect/>
          </a:stretch>
        </p:blipFill>
        <p:spPr>
          <a:xfrm>
            <a:off x="541338" y="2406595"/>
            <a:ext cx="11194851" cy="4057072"/>
          </a:xfrm>
          <a:prstGeom prst="rect">
            <a:avLst/>
          </a:prstGeom>
        </p:spPr>
      </p:pic>
    </p:spTree>
    <p:extLst>
      <p:ext uri="{BB962C8B-B14F-4D97-AF65-F5344CB8AC3E}">
        <p14:creationId xmlns:p14="http://schemas.microsoft.com/office/powerpoint/2010/main" val="3658650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50075"/>
            <a:ext cx="10276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Administrative Features (cont.)</a:t>
            </a:r>
            <a:endParaRPr lang="en-US" sz="2800" b="1" dirty="0">
              <a:solidFill>
                <a:srgbClr val="000066"/>
              </a:solidFill>
              <a:latin typeface="+mn-lt"/>
            </a:endParaRPr>
          </a:p>
        </p:txBody>
      </p:sp>
      <p:sp>
        <p:nvSpPr>
          <p:cNvPr id="8" name="Rectangle 7">
            <a:extLst>
              <a:ext uri="{FF2B5EF4-FFF2-40B4-BE49-F238E27FC236}">
                <a16:creationId xmlns:a16="http://schemas.microsoft.com/office/drawing/2014/main" id="{3ECB2800-463E-44C2-B16F-75E4611B759C}"/>
              </a:ext>
            </a:extLst>
          </p:cNvPr>
          <p:cNvSpPr/>
          <p:nvPr/>
        </p:nvSpPr>
        <p:spPr>
          <a:xfrm>
            <a:off x="541338" y="1310069"/>
            <a:ext cx="10722864" cy="714298"/>
          </a:xfrm>
          <a:prstGeom prst="rect">
            <a:avLst/>
          </a:prstGeom>
        </p:spPr>
        <p:txBody>
          <a:bodyPr wrap="square">
            <a:spAutoFit/>
          </a:bodyPr>
          <a:lstStyle/>
          <a:p>
            <a:pPr marL="285750" indent="-285750">
              <a:lnSpc>
                <a:spcPts val="2500"/>
              </a:lnSpc>
              <a:buFont typeface="Arial" panose="020B0604020202020204" pitchFamily="34" charset="0"/>
              <a:buChar char="•"/>
            </a:pPr>
            <a:r>
              <a:rPr lang="en-US" dirty="0">
                <a:ea typeface="SimSun" panose="02010600030101010101" pitchFamily="2" charset="-122"/>
              </a:rPr>
              <a:t>Instructor has configuration menu to set up due dates, availability, required items &amp; levels, point values and extra credit, etc. for each course section; can import prior settings while shifting dates</a:t>
            </a:r>
            <a:endParaRPr lang="en-US" dirty="0"/>
          </a:p>
        </p:txBody>
      </p:sp>
      <p:pic>
        <p:nvPicPr>
          <p:cNvPr id="3" name="Picture 2">
            <a:extLst>
              <a:ext uri="{FF2B5EF4-FFF2-40B4-BE49-F238E27FC236}">
                <a16:creationId xmlns:a16="http://schemas.microsoft.com/office/drawing/2014/main" id="{11082F44-3DF7-4B57-9BD2-4A77D642D044}"/>
              </a:ext>
            </a:extLst>
          </p:cNvPr>
          <p:cNvPicPr>
            <a:picLocks noChangeAspect="1"/>
          </p:cNvPicPr>
          <p:nvPr/>
        </p:nvPicPr>
        <p:blipFill>
          <a:blip r:embed="rId2"/>
          <a:stretch>
            <a:fillRect/>
          </a:stretch>
        </p:blipFill>
        <p:spPr>
          <a:xfrm>
            <a:off x="563726" y="2176823"/>
            <a:ext cx="11064548" cy="4115011"/>
          </a:xfrm>
          <a:prstGeom prst="rect">
            <a:avLst/>
          </a:prstGeom>
        </p:spPr>
      </p:pic>
    </p:spTree>
    <p:extLst>
      <p:ext uri="{BB962C8B-B14F-4D97-AF65-F5344CB8AC3E}">
        <p14:creationId xmlns:p14="http://schemas.microsoft.com/office/powerpoint/2010/main" val="23207103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66611"/>
            <a:ext cx="1027601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Administrative Features </a:t>
            </a:r>
            <a:br>
              <a:rPr lang="en-US" sz="2800" dirty="0">
                <a:solidFill>
                  <a:srgbClr val="000066"/>
                </a:solidFill>
                <a:latin typeface="+mn-lt"/>
              </a:rPr>
            </a:br>
            <a:r>
              <a:rPr lang="en-US" sz="2800" dirty="0">
                <a:solidFill>
                  <a:srgbClr val="000066"/>
                </a:solidFill>
                <a:latin typeface="+mn-lt"/>
              </a:rPr>
              <a:t>(cont.)</a:t>
            </a:r>
            <a:endParaRPr lang="en-US" sz="2800" b="1" dirty="0">
              <a:solidFill>
                <a:srgbClr val="000066"/>
              </a:solidFill>
              <a:latin typeface="+mn-lt"/>
            </a:endParaRPr>
          </a:p>
        </p:txBody>
      </p:sp>
      <p:sp>
        <p:nvSpPr>
          <p:cNvPr id="8" name="Rectangle 7">
            <a:extLst>
              <a:ext uri="{FF2B5EF4-FFF2-40B4-BE49-F238E27FC236}">
                <a16:creationId xmlns:a16="http://schemas.microsoft.com/office/drawing/2014/main" id="{3ECB2800-463E-44C2-B16F-75E4611B759C}"/>
              </a:ext>
            </a:extLst>
          </p:cNvPr>
          <p:cNvSpPr/>
          <p:nvPr/>
        </p:nvSpPr>
        <p:spPr>
          <a:xfrm>
            <a:off x="541338" y="2050733"/>
            <a:ext cx="3813530" cy="2317301"/>
          </a:xfrm>
          <a:prstGeom prst="rect">
            <a:avLst/>
          </a:prstGeom>
        </p:spPr>
        <p:txBody>
          <a:bodyPr wrap="square">
            <a:spAutoFit/>
          </a:bodyPr>
          <a:lstStyle/>
          <a:p>
            <a:pPr marL="285750" indent="-285750">
              <a:lnSpc>
                <a:spcPts val="2500"/>
              </a:lnSpc>
              <a:buFont typeface="Arial" panose="020B0604020202020204" pitchFamily="34" charset="0"/>
              <a:buChar char="•"/>
            </a:pPr>
            <a:r>
              <a:rPr lang="en-US" dirty="0">
                <a:ea typeface="SimSun" panose="02010600030101010101" pitchFamily="2" charset="-122"/>
              </a:rPr>
              <a:t>Instructor dashboard allows instructor to view overall student progress, accuracy, time on task, pre- &amp; post-test scores, etc. for each game and each class section</a:t>
            </a:r>
          </a:p>
          <a:p>
            <a:pPr marL="285750" indent="-285750">
              <a:lnSpc>
                <a:spcPts val="2500"/>
              </a:lnSpc>
              <a:buFont typeface="Arial" panose="020B0604020202020204" pitchFamily="34" charset="0"/>
              <a:buChar char="•"/>
            </a:pPr>
            <a:r>
              <a:rPr lang="en-US" dirty="0">
                <a:ea typeface="SimSun" panose="02010600030101010101" pitchFamily="2" charset="-122"/>
              </a:rPr>
              <a:t>Detailed views also available for each chart</a:t>
            </a:r>
            <a:endParaRPr lang="en-US" dirty="0"/>
          </a:p>
        </p:txBody>
      </p:sp>
      <p:pic>
        <p:nvPicPr>
          <p:cNvPr id="4" name="Picture 3">
            <a:extLst>
              <a:ext uri="{FF2B5EF4-FFF2-40B4-BE49-F238E27FC236}">
                <a16:creationId xmlns:a16="http://schemas.microsoft.com/office/drawing/2014/main" id="{B18FC06C-FC5A-4AF4-B9C2-A287B5DE0D52}"/>
              </a:ext>
            </a:extLst>
          </p:cNvPr>
          <p:cNvPicPr>
            <a:picLocks noChangeAspect="1"/>
          </p:cNvPicPr>
          <p:nvPr/>
        </p:nvPicPr>
        <p:blipFill rotWithShape="1">
          <a:blip r:embed="rId2">
            <a:extLst>
              <a:ext uri="{28A0092B-C50C-407E-A947-70E740481C1C}">
                <a14:useLocalDpi xmlns:a14="http://schemas.microsoft.com/office/drawing/2010/main" val="0"/>
              </a:ext>
            </a:extLst>
          </a:blip>
          <a:srcRect l="9492" t="8698" r="10220" b="12400"/>
          <a:stretch/>
        </p:blipFill>
        <p:spPr>
          <a:xfrm>
            <a:off x="4690872" y="737427"/>
            <a:ext cx="6894577" cy="5836805"/>
          </a:xfrm>
          <a:prstGeom prst="rect">
            <a:avLst/>
          </a:prstGeom>
        </p:spPr>
      </p:pic>
    </p:spTree>
    <p:extLst>
      <p:ext uri="{BB962C8B-B14F-4D97-AF65-F5344CB8AC3E}">
        <p14:creationId xmlns:p14="http://schemas.microsoft.com/office/powerpoint/2010/main" val="5780589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10757"/>
            <a:ext cx="102760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dirty="0">
                <a:solidFill>
                  <a:srgbClr val="000066"/>
                </a:solidFill>
                <a:latin typeface="+mn-lt"/>
              </a:rPr>
              <a:t>New Project Discoveries (!) about Linear Circuit Analysis</a:t>
            </a:r>
            <a:endParaRPr lang="en-US" b="1" dirty="0">
              <a:solidFill>
                <a:srgbClr val="000066"/>
              </a:solidFill>
              <a:latin typeface="+mn-lt"/>
            </a:endParaRPr>
          </a:p>
        </p:txBody>
      </p:sp>
      <p:sp>
        <p:nvSpPr>
          <p:cNvPr id="8" name="Rectangle 7">
            <a:extLst>
              <a:ext uri="{FF2B5EF4-FFF2-40B4-BE49-F238E27FC236}">
                <a16:creationId xmlns:a16="http://schemas.microsoft.com/office/drawing/2014/main" id="{3ECB2800-463E-44C2-B16F-75E4611B759C}"/>
              </a:ext>
            </a:extLst>
          </p:cNvPr>
          <p:cNvSpPr/>
          <p:nvPr/>
        </p:nvSpPr>
        <p:spPr>
          <a:xfrm>
            <a:off x="658587" y="1243502"/>
            <a:ext cx="10780938" cy="5300169"/>
          </a:xfrm>
          <a:prstGeom prst="rect">
            <a:avLst/>
          </a:prstGeom>
        </p:spPr>
        <p:txBody>
          <a:bodyPr wrap="square">
            <a:spAutoFit/>
          </a:bodyPr>
          <a:lstStyle/>
          <a:p>
            <a:pPr marL="285750" indent="-285750">
              <a:buFont typeface="Arial" panose="020B0604020202020204" pitchFamily="34" charset="0"/>
              <a:buChar char="•"/>
            </a:pPr>
            <a:r>
              <a:rPr lang="en-US" sz="2400" dirty="0">
                <a:ea typeface="SimSun" panose="02010600030101010101" pitchFamily="2" charset="-122"/>
              </a:rPr>
              <a:t>New approaches to teach conceptual aspects of electricity</a:t>
            </a:r>
          </a:p>
          <a:p>
            <a:pPr marL="742950" lvl="1" indent="-285750">
              <a:lnSpc>
                <a:spcPts val="2500"/>
              </a:lnSpc>
              <a:buFont typeface="Arial" panose="020B0604020202020204" pitchFamily="34" charset="0"/>
              <a:buChar char="•"/>
            </a:pPr>
            <a:r>
              <a:rPr lang="en-US" dirty="0">
                <a:ea typeface="SimSun" panose="02010600030101010101" pitchFamily="2" charset="-122"/>
              </a:rPr>
              <a:t>Use of microscopic Drude model, balls in tube model; comparing &amp; contrasting voltage &amp; current sources, control model for sources; linear load-line models for voltage &amp; current division, etc.</a:t>
            </a:r>
          </a:p>
          <a:p>
            <a:pPr marL="742950" lvl="1" indent="-285750">
              <a:lnSpc>
                <a:spcPts val="2500"/>
              </a:lnSpc>
              <a:buFont typeface="Arial" panose="020B0604020202020204" pitchFamily="34" charset="0"/>
              <a:buChar char="•"/>
            </a:pPr>
            <a:r>
              <a:rPr lang="en-US" dirty="0"/>
              <a:t>Use of these approaches in class by the P.I. led to higher pre-test adjusted post-test performance on the DIRECT concept inventory than in sections taught by 10 other instructors not using those approaches </a:t>
            </a:r>
            <a:br>
              <a:rPr lang="en-US" dirty="0"/>
            </a:br>
            <a:r>
              <a:rPr lang="en-US" dirty="0"/>
              <a:t>(</a:t>
            </a:r>
            <a:r>
              <a:rPr lang="en-US" i="1" dirty="0"/>
              <a:t>p</a:t>
            </a:r>
            <a:r>
              <a:rPr lang="en-US" dirty="0"/>
              <a:t> &lt; 0.001)</a:t>
            </a:r>
            <a:r>
              <a:rPr lang="en-US" dirty="0">
                <a:latin typeface="Times New Roman" panose="02020603050405020304" pitchFamily="18" charset="0"/>
                <a:ea typeface="SimSun" panose="02010600030101010101" pitchFamily="2" charset="-122"/>
              </a:rPr>
              <a:t>   </a:t>
            </a:r>
            <a:r>
              <a:rPr lang="en-US" sz="1600" dirty="0">
                <a:ea typeface="SimSun" panose="02010600030101010101" pitchFamily="2" charset="-122"/>
              </a:rPr>
              <a:t>[B. J. Skromme &amp; D. H. Robinson, in </a:t>
            </a:r>
            <a:r>
              <a:rPr lang="en-US" sz="1600" i="1" dirty="0">
                <a:ea typeface="SimSun" panose="02010600030101010101" pitchFamily="2" charset="-122"/>
              </a:rPr>
              <a:t>Amer. Soc. Engrg. Educat. Annu. Conf. &amp; Expo.</a:t>
            </a:r>
            <a:r>
              <a:rPr lang="en-US" sz="1600" dirty="0">
                <a:ea typeface="SimSun" panose="02010600030101010101" pitchFamily="2" charset="-122"/>
              </a:rPr>
              <a:t>, Seattle, WA, 2015, </a:t>
            </a:r>
            <a:br>
              <a:rPr lang="en-US" sz="1600" dirty="0">
                <a:ea typeface="SimSun" panose="02010600030101010101" pitchFamily="2" charset="-122"/>
              </a:rPr>
            </a:br>
            <a:r>
              <a:rPr lang="en-US" sz="1600" dirty="0">
                <a:ea typeface="SimSun" panose="02010600030101010101" pitchFamily="2" charset="-122"/>
              </a:rPr>
              <a:t>pp. 14125-1–14125-15.]</a:t>
            </a:r>
            <a:endParaRPr lang="en-US" dirty="0"/>
          </a:p>
          <a:p>
            <a:pPr marL="285750" indent="-285750">
              <a:buFont typeface="Arial" panose="020B0604020202020204" pitchFamily="34" charset="0"/>
              <a:buChar char="•"/>
            </a:pPr>
            <a:r>
              <a:rPr lang="en-US" sz="2400" dirty="0"/>
              <a:t>  Novel approaches to circuit simplification</a:t>
            </a:r>
          </a:p>
          <a:p>
            <a:pPr marL="742950" lvl="1" indent="-285750">
              <a:lnSpc>
                <a:spcPts val="2500"/>
              </a:lnSpc>
              <a:buFont typeface="Arial" panose="020B0604020202020204" pitchFamily="34" charset="0"/>
              <a:buChar char="•"/>
            </a:pPr>
            <a:r>
              <a:rPr lang="en-US" dirty="0"/>
              <a:t>Traditional methods include series &amp; parallel simplification of passive elements and independent sources, wye-delta transformations, source transformations, and some others (less used)</a:t>
            </a:r>
          </a:p>
          <a:p>
            <a:pPr marL="742950" lvl="1" indent="-285750">
              <a:lnSpc>
                <a:spcPts val="2500"/>
              </a:lnSpc>
              <a:buFont typeface="Arial" panose="020B0604020202020204" pitchFamily="34" charset="0"/>
              <a:buChar char="•"/>
            </a:pPr>
            <a:r>
              <a:rPr lang="en-US" dirty="0"/>
              <a:t>Circuit Tutor emphasizes removal of irrelevant </a:t>
            </a:r>
            <a:r>
              <a:rPr lang="en-US" i="1" dirty="0"/>
              <a:t>hinged</a:t>
            </a:r>
            <a:r>
              <a:rPr lang="en-US" dirty="0"/>
              <a:t> portions of circuits (where circuit can be drawn with only one wire or node connecting two or more portions of a circuit, effectively isolating them (special cases are shorted or “dangling” circuit elements) (concept was previously known)</a:t>
            </a:r>
          </a:p>
          <a:p>
            <a:pPr marL="742950" lvl="1" indent="-285750">
              <a:lnSpc>
                <a:spcPts val="2500"/>
              </a:lnSpc>
              <a:buFont typeface="Arial" panose="020B0604020202020204" pitchFamily="34" charset="0"/>
              <a:buChar char="•"/>
            </a:pPr>
            <a:r>
              <a:rPr lang="en-US" dirty="0"/>
              <a:t>Developed additional novel concepts of voltage-splittable and current-splittable circuits, where “chains” of voltage or current sources also isolate different portions of a circuit (generalizes idea of “redundant” circuit elements); implemented concept in Circuit Tutor</a:t>
            </a:r>
          </a:p>
        </p:txBody>
      </p:sp>
    </p:spTree>
    <p:extLst>
      <p:ext uri="{BB962C8B-B14F-4D97-AF65-F5344CB8AC3E}">
        <p14:creationId xmlns:p14="http://schemas.microsoft.com/office/powerpoint/2010/main" val="4272957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54109"/>
            <a:ext cx="10276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Examples of Hinged Circuits</a:t>
            </a:r>
            <a:endParaRPr lang="en-US" sz="2800" b="1" dirty="0">
              <a:solidFill>
                <a:srgbClr val="000066"/>
              </a:solidFill>
              <a:latin typeface="+mn-lt"/>
            </a:endParaRPr>
          </a:p>
        </p:txBody>
      </p:sp>
      <p:pic>
        <p:nvPicPr>
          <p:cNvPr id="6" name="Picture 5">
            <a:extLst>
              <a:ext uri="{FF2B5EF4-FFF2-40B4-BE49-F238E27FC236}">
                <a16:creationId xmlns:a16="http://schemas.microsoft.com/office/drawing/2014/main" id="{4B95C4B9-487D-4AF3-8A60-B1851E919B4B}"/>
              </a:ext>
            </a:extLst>
          </p:cNvPr>
          <p:cNvPicPr/>
          <p:nvPr/>
        </p:nvPicPr>
        <p:blipFill>
          <a:blip r:embed="rId2"/>
          <a:stretch>
            <a:fillRect/>
          </a:stretch>
        </p:blipFill>
        <p:spPr>
          <a:xfrm>
            <a:off x="541338" y="2576230"/>
            <a:ext cx="5943600" cy="3900805"/>
          </a:xfrm>
          <a:prstGeom prst="rect">
            <a:avLst/>
          </a:prstGeom>
        </p:spPr>
      </p:pic>
      <p:pic>
        <p:nvPicPr>
          <p:cNvPr id="7" name="Picture 6">
            <a:extLst>
              <a:ext uri="{FF2B5EF4-FFF2-40B4-BE49-F238E27FC236}">
                <a16:creationId xmlns:a16="http://schemas.microsoft.com/office/drawing/2014/main" id="{B13EC295-D1B0-4FA4-A03C-AC8DE1B32520}"/>
              </a:ext>
            </a:extLst>
          </p:cNvPr>
          <p:cNvPicPr/>
          <p:nvPr/>
        </p:nvPicPr>
        <p:blipFill>
          <a:blip r:embed="rId3"/>
          <a:stretch>
            <a:fillRect/>
          </a:stretch>
        </p:blipFill>
        <p:spPr>
          <a:xfrm>
            <a:off x="6276975" y="2576230"/>
            <a:ext cx="5029200" cy="3514725"/>
          </a:xfrm>
          <a:prstGeom prst="rect">
            <a:avLst/>
          </a:prstGeom>
        </p:spPr>
      </p:pic>
      <p:sp>
        <p:nvSpPr>
          <p:cNvPr id="9" name="Rectangle 8">
            <a:extLst>
              <a:ext uri="{FF2B5EF4-FFF2-40B4-BE49-F238E27FC236}">
                <a16:creationId xmlns:a16="http://schemas.microsoft.com/office/drawing/2014/main" id="{59FC88F0-D5E4-4812-B429-C6E11890441F}"/>
              </a:ext>
            </a:extLst>
          </p:cNvPr>
          <p:cNvSpPr/>
          <p:nvPr/>
        </p:nvSpPr>
        <p:spPr>
          <a:xfrm>
            <a:off x="705531" y="1243502"/>
            <a:ext cx="10780938" cy="1200329"/>
          </a:xfrm>
          <a:prstGeom prst="rect">
            <a:avLst/>
          </a:prstGeom>
        </p:spPr>
        <p:txBody>
          <a:bodyPr wrap="square">
            <a:spAutoFit/>
          </a:bodyPr>
          <a:lstStyle/>
          <a:p>
            <a:pPr marL="285750" indent="-285750">
              <a:buFont typeface="Arial" panose="020B0604020202020204" pitchFamily="34" charset="0"/>
              <a:buChar char="•"/>
            </a:pPr>
            <a:r>
              <a:rPr lang="en-US" sz="2400" dirty="0">
                <a:ea typeface="SimSun" panose="02010600030101010101" pitchFamily="2" charset="-122"/>
              </a:rPr>
              <a:t>Removal of a single node leaves circuit disconnected</a:t>
            </a:r>
          </a:p>
          <a:p>
            <a:pPr marL="285750" indent="-285750">
              <a:buFont typeface="Arial" panose="020B0604020202020204" pitchFamily="34" charset="0"/>
              <a:buChar char="•"/>
            </a:pPr>
            <a:r>
              <a:rPr lang="en-US" sz="2400" dirty="0">
                <a:ea typeface="SimSun" panose="02010600030101010101" pitchFamily="2" charset="-122"/>
              </a:rPr>
              <a:t>Situation often happens in steady-state versions of switched transient circuits, and when doing superposition; but rarely discussed in elementary textbooks!</a:t>
            </a:r>
            <a:endParaRPr lang="en-US" dirty="0"/>
          </a:p>
        </p:txBody>
      </p:sp>
    </p:spTree>
    <p:extLst>
      <p:ext uri="{BB962C8B-B14F-4D97-AF65-F5344CB8AC3E}">
        <p14:creationId xmlns:p14="http://schemas.microsoft.com/office/powerpoint/2010/main" val="2065405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0E0917E-80ED-4314-B62B-642EBEE5E1B2}"/>
              </a:ext>
            </a:extLst>
          </p:cNvPr>
          <p:cNvPicPr/>
          <p:nvPr/>
        </p:nvPicPr>
        <p:blipFill rotWithShape="1">
          <a:blip r:embed="rId2"/>
          <a:srcRect l="9203" t="28725"/>
          <a:stretch/>
        </p:blipFill>
        <p:spPr>
          <a:xfrm>
            <a:off x="8353425" y="2863406"/>
            <a:ext cx="3364594" cy="1503806"/>
          </a:xfrm>
          <a:prstGeom prst="rect">
            <a:avLst/>
          </a:prstGeom>
        </p:spPr>
      </p:pic>
      <p:sp>
        <p:nvSpPr>
          <p:cNvPr id="12" name="Rectangle 11">
            <a:extLst>
              <a:ext uri="{FF2B5EF4-FFF2-40B4-BE49-F238E27FC236}">
                <a16:creationId xmlns:a16="http://schemas.microsoft.com/office/drawing/2014/main" id="{30DD8B31-3281-4217-B357-8472F4B574C3}"/>
              </a:ext>
            </a:extLst>
          </p:cNvPr>
          <p:cNvSpPr/>
          <p:nvPr/>
        </p:nvSpPr>
        <p:spPr>
          <a:xfrm>
            <a:off x="3751037" y="5698093"/>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54109"/>
            <a:ext cx="10276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Voltage-Splittable Circuits (New Concept)</a:t>
            </a:r>
            <a:endParaRPr lang="en-US" sz="2800" b="1" dirty="0">
              <a:solidFill>
                <a:srgbClr val="000066"/>
              </a:solidFill>
              <a:latin typeface="+mn-lt"/>
            </a:endParaRPr>
          </a:p>
        </p:txBody>
      </p:sp>
      <p:sp>
        <p:nvSpPr>
          <p:cNvPr id="9" name="Rectangle 8">
            <a:extLst>
              <a:ext uri="{FF2B5EF4-FFF2-40B4-BE49-F238E27FC236}">
                <a16:creationId xmlns:a16="http://schemas.microsoft.com/office/drawing/2014/main" id="{59FC88F0-D5E4-4812-B429-C6E11890441F}"/>
              </a:ext>
            </a:extLst>
          </p:cNvPr>
          <p:cNvSpPr/>
          <p:nvPr/>
        </p:nvSpPr>
        <p:spPr>
          <a:xfrm>
            <a:off x="705531" y="1243502"/>
            <a:ext cx="10780938" cy="2277547"/>
          </a:xfrm>
          <a:prstGeom prst="rect">
            <a:avLst/>
          </a:prstGeom>
        </p:spPr>
        <p:txBody>
          <a:bodyPr wrap="square">
            <a:spAutoFit/>
          </a:bodyPr>
          <a:lstStyle/>
          <a:p>
            <a:pPr marL="285750" indent="-285750">
              <a:buFont typeface="Arial" panose="020B0604020202020204" pitchFamily="34" charset="0"/>
              <a:buChar char="•"/>
            </a:pPr>
            <a:r>
              <a:rPr lang="en-US" sz="2000" dirty="0">
                <a:ea typeface="SimSun" panose="02010600030101010101" pitchFamily="2" charset="-122"/>
              </a:rPr>
              <a:t>Changing a chain of voltage sources to shorts leaves circuit hinged; or changing them to shorts and removing the resulting short leaves circuit disconnected</a:t>
            </a:r>
          </a:p>
          <a:p>
            <a:pPr marL="285750" indent="-285750">
              <a:spcAft>
                <a:spcPts val="600"/>
              </a:spcAft>
              <a:buFont typeface="Arial" panose="020B0604020202020204" pitchFamily="34" charset="0"/>
              <a:buChar char="•"/>
            </a:pPr>
            <a:r>
              <a:rPr lang="en-US" sz="2000" dirty="0">
                <a:ea typeface="SimSun" panose="02010600030101010101" pitchFamily="2" charset="-122"/>
              </a:rPr>
              <a:t>Situation happens in steady-state versions of switched transient circuits, and when doing superposition; never discussed in elementary textbooks!  (except rarely for “redundant” elements in parallel with a single voltage </a:t>
            </a:r>
            <a:r>
              <a:rPr lang="en-US" sz="2000">
                <a:ea typeface="SimSun" panose="02010600030101010101" pitchFamily="2" charset="-122"/>
              </a:rPr>
              <a:t>source)</a:t>
            </a:r>
          </a:p>
          <a:p>
            <a:pPr marL="285750" indent="-285750">
              <a:buFont typeface="Arial" panose="020B0604020202020204" pitchFamily="34" charset="0"/>
              <a:buChar char="•"/>
            </a:pPr>
            <a:r>
              <a:rPr lang="en-US" sz="1600">
                <a:latin typeface="Times New Roman" panose="02020603050405020304" pitchFamily="18" charset="0"/>
                <a:ea typeface="SimSun" panose="02010600030101010101" pitchFamily="2" charset="-122"/>
              </a:rPr>
              <a:t> </a:t>
            </a:r>
            <a:r>
              <a:rPr lang="en-US" sz="1600">
                <a:ea typeface="SimSun" panose="02010600030101010101" pitchFamily="2" charset="-122"/>
              </a:rPr>
              <a:t>See B. J. Skromme &amp; D. H. Robinson, in </a:t>
            </a:r>
            <a:r>
              <a:rPr lang="en-US" sz="1600" i="1">
                <a:ea typeface="SimSun" panose="02010600030101010101" pitchFamily="2" charset="-122"/>
              </a:rPr>
              <a:t>Amer. Soc. Engrg. Educat. </a:t>
            </a:r>
            <a:br>
              <a:rPr lang="en-US" sz="1600" i="1">
                <a:ea typeface="SimSun" panose="02010600030101010101" pitchFamily="2" charset="-122"/>
              </a:rPr>
            </a:br>
            <a:r>
              <a:rPr lang="en-US" sz="1600" i="1">
                <a:ea typeface="SimSun" panose="02010600030101010101" pitchFamily="2" charset="-122"/>
              </a:rPr>
              <a:t>Annu. Conf. &amp; Expo.</a:t>
            </a:r>
            <a:r>
              <a:rPr lang="en-US" sz="1600">
                <a:ea typeface="SimSun" panose="02010600030101010101" pitchFamily="2" charset="-122"/>
              </a:rPr>
              <a:t>, Seattle, WA, 2015, pp. 14125-1–14125-15.</a:t>
            </a:r>
            <a:endParaRPr lang="en-US" sz="1600" dirty="0"/>
          </a:p>
        </p:txBody>
      </p:sp>
      <p:pic>
        <p:nvPicPr>
          <p:cNvPr id="8" name="Picture 7">
            <a:extLst>
              <a:ext uri="{FF2B5EF4-FFF2-40B4-BE49-F238E27FC236}">
                <a16:creationId xmlns:a16="http://schemas.microsoft.com/office/drawing/2014/main" id="{EEEBE2F5-0E87-4348-AE2E-C38F4A4A217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19137" y="3723799"/>
            <a:ext cx="2905125" cy="2533650"/>
          </a:xfrm>
          <a:prstGeom prst="rect">
            <a:avLst/>
          </a:prstGeom>
          <a:noFill/>
          <a:ln>
            <a:noFill/>
          </a:ln>
        </p:spPr>
      </p:pic>
      <p:pic>
        <p:nvPicPr>
          <p:cNvPr id="13" name="Picture 12">
            <a:extLst>
              <a:ext uri="{FF2B5EF4-FFF2-40B4-BE49-F238E27FC236}">
                <a16:creationId xmlns:a16="http://schemas.microsoft.com/office/drawing/2014/main" id="{26AC0B1C-A47B-4ACC-A9D5-0795E2A6AD1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19718" y="3723799"/>
            <a:ext cx="3845091" cy="2592943"/>
          </a:xfrm>
          <a:prstGeom prst="rect">
            <a:avLst/>
          </a:prstGeom>
          <a:noFill/>
          <a:ln>
            <a:noFill/>
          </a:ln>
        </p:spPr>
      </p:pic>
      <p:sp>
        <p:nvSpPr>
          <p:cNvPr id="2" name="Arrow: Right 1">
            <a:extLst>
              <a:ext uri="{FF2B5EF4-FFF2-40B4-BE49-F238E27FC236}">
                <a16:creationId xmlns:a16="http://schemas.microsoft.com/office/drawing/2014/main" id="{A41BEB6D-E3EF-410A-9B50-DCCE1741CA1E}"/>
              </a:ext>
            </a:extLst>
          </p:cNvPr>
          <p:cNvSpPr/>
          <p:nvPr/>
        </p:nvSpPr>
        <p:spPr>
          <a:xfrm>
            <a:off x="3671887" y="4791075"/>
            <a:ext cx="566738" cy="2952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6EA43E58-CA10-464A-955F-858FFFC96C90}"/>
              </a:ext>
            </a:extLst>
          </p:cNvPr>
          <p:cNvPicPr>
            <a:picLocks noChangeAspect="1"/>
          </p:cNvPicPr>
          <p:nvPr/>
        </p:nvPicPr>
        <p:blipFill rotWithShape="1">
          <a:blip r:embed="rId5"/>
          <a:srcRect t="23846"/>
          <a:stretch/>
        </p:blipFill>
        <p:spPr>
          <a:xfrm>
            <a:off x="8362950" y="4536969"/>
            <a:ext cx="3176588" cy="1941248"/>
          </a:xfrm>
          <a:prstGeom prst="rect">
            <a:avLst/>
          </a:prstGeom>
        </p:spPr>
      </p:pic>
      <p:sp>
        <p:nvSpPr>
          <p:cNvPr id="18" name="TextBox 9">
            <a:extLst>
              <a:ext uri="{FF2B5EF4-FFF2-40B4-BE49-F238E27FC236}">
                <a16:creationId xmlns:a16="http://schemas.microsoft.com/office/drawing/2014/main" id="{46FEFBE1-E7B3-4AFE-AADB-F5FB127356DE}"/>
              </a:ext>
            </a:extLst>
          </p:cNvPr>
          <p:cNvSpPr txBox="1">
            <a:spLocks noChangeArrowheads="1"/>
          </p:cNvSpPr>
          <p:nvPr/>
        </p:nvSpPr>
        <p:spPr bwMode="auto">
          <a:xfrm>
            <a:off x="7692690" y="2699093"/>
            <a:ext cx="16530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000" dirty="0">
                <a:latin typeface="+mn-lt"/>
              </a:rPr>
              <a:t>Examples:</a:t>
            </a:r>
            <a:endParaRPr lang="en-US" sz="2000" b="1" dirty="0">
              <a:solidFill>
                <a:srgbClr val="000000"/>
              </a:solidFill>
              <a:latin typeface="+mn-lt"/>
            </a:endParaRPr>
          </a:p>
        </p:txBody>
      </p:sp>
    </p:spTree>
    <p:extLst>
      <p:ext uri="{BB962C8B-B14F-4D97-AF65-F5344CB8AC3E}">
        <p14:creationId xmlns:p14="http://schemas.microsoft.com/office/powerpoint/2010/main" val="11649855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3751037" y="5698093"/>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54109"/>
            <a:ext cx="107809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Current-Splittable Circuits (New Concept; Dual of Voltage-Splittable Case)</a:t>
            </a:r>
            <a:endParaRPr lang="en-US" sz="2800" b="1" dirty="0">
              <a:solidFill>
                <a:srgbClr val="000066"/>
              </a:solidFill>
              <a:latin typeface="+mn-lt"/>
            </a:endParaRPr>
          </a:p>
        </p:txBody>
      </p:sp>
      <p:sp>
        <p:nvSpPr>
          <p:cNvPr id="9" name="Rectangle 8">
            <a:extLst>
              <a:ext uri="{FF2B5EF4-FFF2-40B4-BE49-F238E27FC236}">
                <a16:creationId xmlns:a16="http://schemas.microsoft.com/office/drawing/2014/main" id="{59FC88F0-D5E4-4812-B429-C6E11890441F}"/>
              </a:ext>
            </a:extLst>
          </p:cNvPr>
          <p:cNvSpPr/>
          <p:nvPr/>
        </p:nvSpPr>
        <p:spPr>
          <a:xfrm>
            <a:off x="705531" y="1243502"/>
            <a:ext cx="10780938" cy="1631216"/>
          </a:xfrm>
          <a:prstGeom prst="rect">
            <a:avLst/>
          </a:prstGeom>
        </p:spPr>
        <p:txBody>
          <a:bodyPr wrap="square">
            <a:spAutoFit/>
          </a:bodyPr>
          <a:lstStyle/>
          <a:p>
            <a:pPr marL="285750" indent="-285750">
              <a:buFont typeface="Arial" panose="020B0604020202020204" pitchFamily="34" charset="0"/>
              <a:buChar char="•"/>
            </a:pPr>
            <a:r>
              <a:rPr lang="en-US" sz="2000" dirty="0">
                <a:ea typeface="SimSun" panose="02010600030101010101" pitchFamily="2" charset="-122"/>
              </a:rPr>
              <a:t>Changing a chain of current sources to opens leaves circuit hinged; or open-circuiting them and removing a wire leaves circuit disconnected</a:t>
            </a:r>
          </a:p>
          <a:p>
            <a:pPr marL="285750" indent="-285750">
              <a:buFont typeface="Arial" panose="020B0604020202020204" pitchFamily="34" charset="0"/>
              <a:buChar char="•"/>
            </a:pPr>
            <a:r>
              <a:rPr lang="en-US" sz="2000" dirty="0">
                <a:ea typeface="SimSun" panose="02010600030101010101" pitchFamily="2" charset="-122"/>
              </a:rPr>
              <a:t>Situation happens in steady-state versions of switched transient circuits, and when doing superposition; never discussed in elementary textbooks!  (except rarely for “redundant” elements in series with a single current source)</a:t>
            </a:r>
            <a:endParaRPr lang="en-US" sz="1600" dirty="0"/>
          </a:p>
        </p:txBody>
      </p:sp>
      <p:sp>
        <p:nvSpPr>
          <p:cNvPr id="2" name="Arrow: Right 1">
            <a:extLst>
              <a:ext uri="{FF2B5EF4-FFF2-40B4-BE49-F238E27FC236}">
                <a16:creationId xmlns:a16="http://schemas.microsoft.com/office/drawing/2014/main" id="{A41BEB6D-E3EF-410A-9B50-DCCE1741CA1E}"/>
              </a:ext>
            </a:extLst>
          </p:cNvPr>
          <p:cNvSpPr/>
          <p:nvPr/>
        </p:nvSpPr>
        <p:spPr>
          <a:xfrm>
            <a:off x="2959327" y="4389331"/>
            <a:ext cx="566738" cy="2952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9">
            <a:extLst>
              <a:ext uri="{FF2B5EF4-FFF2-40B4-BE49-F238E27FC236}">
                <a16:creationId xmlns:a16="http://schemas.microsoft.com/office/drawing/2014/main" id="{46FEFBE1-E7B3-4AFE-AADB-F5FB127356DE}"/>
              </a:ext>
            </a:extLst>
          </p:cNvPr>
          <p:cNvSpPr txBox="1">
            <a:spLocks noChangeArrowheads="1"/>
          </p:cNvSpPr>
          <p:nvPr/>
        </p:nvSpPr>
        <p:spPr bwMode="auto">
          <a:xfrm>
            <a:off x="8597565" y="2874718"/>
            <a:ext cx="16530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000" dirty="0">
                <a:latin typeface="+mn-lt"/>
              </a:rPr>
              <a:t>Examples:</a:t>
            </a:r>
            <a:endParaRPr lang="en-US" sz="2000" b="1" dirty="0">
              <a:solidFill>
                <a:srgbClr val="000000"/>
              </a:solidFill>
              <a:latin typeface="+mn-lt"/>
            </a:endParaRPr>
          </a:p>
        </p:txBody>
      </p:sp>
      <p:pic>
        <p:nvPicPr>
          <p:cNvPr id="16" name="Picture 15">
            <a:extLst>
              <a:ext uri="{FF2B5EF4-FFF2-40B4-BE49-F238E27FC236}">
                <a16:creationId xmlns:a16="http://schemas.microsoft.com/office/drawing/2014/main" id="{4C7C7222-AF87-40ED-85F4-93D86A7A867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05531" y="3461153"/>
            <a:ext cx="2028825" cy="2295525"/>
          </a:xfrm>
          <a:prstGeom prst="rect">
            <a:avLst/>
          </a:prstGeom>
          <a:noFill/>
          <a:ln>
            <a:noFill/>
          </a:ln>
        </p:spPr>
      </p:pic>
      <p:pic>
        <p:nvPicPr>
          <p:cNvPr id="19" name="Picture 18">
            <a:extLst>
              <a:ext uri="{FF2B5EF4-FFF2-40B4-BE49-F238E27FC236}">
                <a16:creationId xmlns:a16="http://schemas.microsoft.com/office/drawing/2014/main" id="{8CE05B1F-B952-4F1A-83DA-6A8839C265F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655787" y="3461153"/>
            <a:ext cx="2857500" cy="2305050"/>
          </a:xfrm>
          <a:prstGeom prst="rect">
            <a:avLst/>
          </a:prstGeom>
          <a:noFill/>
          <a:ln>
            <a:noFill/>
          </a:ln>
        </p:spPr>
      </p:pic>
      <p:pic>
        <p:nvPicPr>
          <p:cNvPr id="20" name="Picture 19">
            <a:extLst>
              <a:ext uri="{FF2B5EF4-FFF2-40B4-BE49-F238E27FC236}">
                <a16:creationId xmlns:a16="http://schemas.microsoft.com/office/drawing/2014/main" id="{AE71197B-992C-4E73-AF8A-C8F9EAA694DB}"/>
              </a:ext>
            </a:extLst>
          </p:cNvPr>
          <p:cNvPicPr>
            <a:picLocks noChangeAspect="1"/>
          </p:cNvPicPr>
          <p:nvPr/>
        </p:nvPicPr>
        <p:blipFill rotWithShape="1">
          <a:blip r:embed="rId4"/>
          <a:srcRect t="24061"/>
          <a:stretch/>
        </p:blipFill>
        <p:spPr>
          <a:xfrm>
            <a:off x="6827261" y="3288432"/>
            <a:ext cx="2257864" cy="1371679"/>
          </a:xfrm>
          <a:prstGeom prst="rect">
            <a:avLst/>
          </a:prstGeom>
        </p:spPr>
      </p:pic>
      <p:pic>
        <p:nvPicPr>
          <p:cNvPr id="21" name="Picture 20">
            <a:extLst>
              <a:ext uri="{FF2B5EF4-FFF2-40B4-BE49-F238E27FC236}">
                <a16:creationId xmlns:a16="http://schemas.microsoft.com/office/drawing/2014/main" id="{450E92BA-EB3F-4B39-94FB-1F86EA103B35}"/>
              </a:ext>
            </a:extLst>
          </p:cNvPr>
          <p:cNvPicPr>
            <a:picLocks noChangeAspect="1"/>
          </p:cNvPicPr>
          <p:nvPr/>
        </p:nvPicPr>
        <p:blipFill>
          <a:blip r:embed="rId5"/>
          <a:stretch>
            <a:fillRect/>
          </a:stretch>
        </p:blipFill>
        <p:spPr>
          <a:xfrm>
            <a:off x="8829675" y="3983284"/>
            <a:ext cx="2947952" cy="2381354"/>
          </a:xfrm>
          <a:prstGeom prst="rect">
            <a:avLst/>
          </a:prstGeom>
        </p:spPr>
      </p:pic>
    </p:spTree>
    <p:extLst>
      <p:ext uri="{BB962C8B-B14F-4D97-AF65-F5344CB8AC3E}">
        <p14:creationId xmlns:p14="http://schemas.microsoft.com/office/powerpoint/2010/main" val="1470565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3751037" y="5698093"/>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54109"/>
            <a:ext cx="10276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Modifying the Definition of a Mesh (Basic Unit Used in Mesh Analysis)</a:t>
            </a:r>
            <a:endParaRPr lang="en-US" sz="2800" b="1" dirty="0">
              <a:solidFill>
                <a:srgbClr val="000066"/>
              </a:solidFill>
              <a:latin typeface="+mn-lt"/>
            </a:endParaRPr>
          </a:p>
        </p:txBody>
      </p:sp>
      <p:sp>
        <p:nvSpPr>
          <p:cNvPr id="9" name="Rectangle 8">
            <a:extLst>
              <a:ext uri="{FF2B5EF4-FFF2-40B4-BE49-F238E27FC236}">
                <a16:creationId xmlns:a16="http://schemas.microsoft.com/office/drawing/2014/main" id="{59FC88F0-D5E4-4812-B429-C6E11890441F}"/>
              </a:ext>
            </a:extLst>
          </p:cNvPr>
          <p:cNvSpPr/>
          <p:nvPr/>
        </p:nvSpPr>
        <p:spPr>
          <a:xfrm>
            <a:off x="705531" y="1243502"/>
            <a:ext cx="10780938" cy="3185487"/>
          </a:xfrm>
          <a:prstGeom prst="rect">
            <a:avLst/>
          </a:prstGeom>
        </p:spPr>
        <p:txBody>
          <a:bodyPr wrap="square">
            <a:spAutoFit/>
          </a:bodyPr>
          <a:lstStyle/>
          <a:p>
            <a:pPr marL="342900" lvl="6" indent="-342900">
              <a:lnSpc>
                <a:spcPts val="2400"/>
              </a:lnSpc>
              <a:spcBef>
                <a:spcPts val="600"/>
              </a:spcBef>
              <a:buFont typeface="Arial" panose="020B0604020202020204" pitchFamily="34" charset="0"/>
              <a:buChar char="•"/>
            </a:pPr>
            <a:r>
              <a:rPr lang="en-US" sz="2000" dirty="0"/>
              <a:t>Nearly universal modern textbook definition:</a:t>
            </a:r>
          </a:p>
          <a:p>
            <a:pPr marL="800100" lvl="6" indent="0">
              <a:lnSpc>
                <a:spcPts val="2400"/>
              </a:lnSpc>
              <a:spcBef>
                <a:spcPts val="600"/>
              </a:spcBef>
              <a:buNone/>
            </a:pPr>
            <a:r>
              <a:rPr lang="en-US" sz="2000" dirty="0"/>
              <a:t>A </a:t>
            </a:r>
            <a:r>
              <a:rPr lang="en-US" sz="2000" i="1" dirty="0"/>
              <a:t>mesh</a:t>
            </a:r>
            <a:r>
              <a:rPr lang="en-US" sz="2000" dirty="0"/>
              <a:t> is a loop in a planar circuit that does not enclose any smaller loop  </a:t>
            </a:r>
            <a:br>
              <a:rPr lang="en-US" sz="2000" dirty="0"/>
            </a:br>
            <a:r>
              <a:rPr lang="en-US" sz="2000" dirty="0"/>
              <a:t>(A </a:t>
            </a:r>
            <a:r>
              <a:rPr lang="en-US" sz="2000" i="1" dirty="0"/>
              <a:t>loop</a:t>
            </a:r>
            <a:r>
              <a:rPr lang="en-US" sz="2000" dirty="0"/>
              <a:t> is a closed path passing through at least one circuit element)</a:t>
            </a:r>
          </a:p>
          <a:p>
            <a:pPr marL="342900" lvl="6" indent="-342900">
              <a:lnSpc>
                <a:spcPts val="2400"/>
              </a:lnSpc>
              <a:spcBef>
                <a:spcPts val="600"/>
              </a:spcBef>
              <a:buFont typeface="Arial" panose="020B0604020202020204" pitchFamily="34" charset="0"/>
              <a:buChar char="•"/>
            </a:pPr>
            <a:r>
              <a:rPr lang="en-US" sz="2000" dirty="0"/>
              <a:t>This definition excludes the periphery of a circuit (often termed the “outer mesh”) as a mesh!</a:t>
            </a:r>
          </a:p>
          <a:p>
            <a:pPr marL="342900" lvl="6" indent="-342900">
              <a:lnSpc>
                <a:spcPts val="2400"/>
              </a:lnSpc>
              <a:spcBef>
                <a:spcPts val="600"/>
              </a:spcBef>
              <a:buFont typeface="Arial" panose="020B0604020202020204" pitchFamily="34" charset="0"/>
              <a:buChar char="•"/>
            </a:pPr>
            <a:r>
              <a:rPr lang="en-US" sz="2000" dirty="0"/>
              <a:t>Inconsistent with fact that projecting a planar circuit onto the surface of a sphere makes outer mesh equivalent to inner meshes</a:t>
            </a:r>
          </a:p>
          <a:p>
            <a:pPr marL="342900" lvl="6" indent="-342900">
              <a:lnSpc>
                <a:spcPts val="2400"/>
              </a:lnSpc>
              <a:spcBef>
                <a:spcPts val="600"/>
              </a:spcBef>
              <a:buFont typeface="Arial" panose="020B0604020202020204" pitchFamily="34" charset="0"/>
              <a:buChar char="•"/>
            </a:pPr>
            <a:r>
              <a:rPr lang="en-US" sz="2000" dirty="0"/>
              <a:t>Identity of meshes should not depend on way circuit is drawn, only on how it is connected!</a:t>
            </a:r>
          </a:p>
          <a:p>
            <a:pPr marL="342900" lvl="6" indent="-342900">
              <a:lnSpc>
                <a:spcPts val="2400"/>
              </a:lnSpc>
              <a:spcBef>
                <a:spcPts val="600"/>
              </a:spcBef>
              <a:buFont typeface="Arial" panose="020B0604020202020204" pitchFamily="34" charset="0"/>
              <a:buChar char="•"/>
            </a:pPr>
            <a:endParaRPr lang="en-US" sz="2000" dirty="0"/>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15921571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FC29801-321A-440B-B6A6-30ED27EE8A50}"/>
              </a:ext>
            </a:extLst>
          </p:cNvPr>
          <p:cNvSpPr>
            <a:spLocks noGrp="1"/>
          </p:cNvSpPr>
          <p:nvPr>
            <p:ph type="title"/>
          </p:nvPr>
        </p:nvSpPr>
        <p:spPr>
          <a:xfrm>
            <a:off x="494169" y="681037"/>
            <a:ext cx="10335756" cy="657576"/>
          </a:xfrm>
        </p:spPr>
        <p:txBody>
          <a:bodyPr>
            <a:normAutofit/>
          </a:bodyPr>
          <a:lstStyle/>
          <a:p>
            <a:r>
              <a:rPr lang="en-US" dirty="0">
                <a:solidFill>
                  <a:srgbClr val="000066"/>
                </a:solidFill>
              </a:rPr>
              <a:t>Circuit Wrapped Onto a Sphere</a:t>
            </a:r>
          </a:p>
        </p:txBody>
      </p:sp>
      <p:pic>
        <p:nvPicPr>
          <p:cNvPr id="3" name="Picture 2" descr="A picture containing game&#10;&#10;Description automatically generated">
            <a:extLst>
              <a:ext uri="{FF2B5EF4-FFF2-40B4-BE49-F238E27FC236}">
                <a16:creationId xmlns:a16="http://schemas.microsoft.com/office/drawing/2014/main" id="{271E8938-88F9-472F-8F9A-B09B473457FB}"/>
              </a:ext>
            </a:extLst>
          </p:cNvPr>
          <p:cNvPicPr>
            <a:picLocks noChangeAspect="1"/>
          </p:cNvPicPr>
          <p:nvPr/>
        </p:nvPicPr>
        <p:blipFill rotWithShape="1">
          <a:blip r:embed="rId2">
            <a:extLst>
              <a:ext uri="{28A0092B-C50C-407E-A947-70E740481C1C}">
                <a14:useLocalDpi xmlns:a14="http://schemas.microsoft.com/office/drawing/2010/main" val="0"/>
              </a:ext>
            </a:extLst>
          </a:blip>
          <a:srcRect l="17084" t="2778" r="16527" b="8704"/>
          <a:stretch/>
        </p:blipFill>
        <p:spPr>
          <a:xfrm rot="5400000">
            <a:off x="5239290" y="1431768"/>
            <a:ext cx="3205955" cy="3205955"/>
          </a:xfrm>
          <a:prstGeom prst="rect">
            <a:avLst/>
          </a:prstGeom>
        </p:spPr>
      </p:pic>
      <p:pic>
        <p:nvPicPr>
          <p:cNvPr id="5" name="Picture 4" descr="A close up of a clock&#10;&#10;Description automatically generated">
            <a:extLst>
              <a:ext uri="{FF2B5EF4-FFF2-40B4-BE49-F238E27FC236}">
                <a16:creationId xmlns:a16="http://schemas.microsoft.com/office/drawing/2014/main" id="{E17ED08E-9C81-4F66-8DBE-D9F0FBD62A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612" y="1905000"/>
            <a:ext cx="3571875" cy="3048000"/>
          </a:xfrm>
          <a:prstGeom prst="rect">
            <a:avLst/>
          </a:prstGeom>
        </p:spPr>
      </p:pic>
      <p:sp>
        <p:nvSpPr>
          <p:cNvPr id="6" name="TextBox 5">
            <a:extLst>
              <a:ext uri="{FF2B5EF4-FFF2-40B4-BE49-F238E27FC236}">
                <a16:creationId xmlns:a16="http://schemas.microsoft.com/office/drawing/2014/main" id="{541B8160-67B2-4A96-A4BC-880102314F16}"/>
              </a:ext>
            </a:extLst>
          </p:cNvPr>
          <p:cNvSpPr txBox="1"/>
          <p:nvPr/>
        </p:nvSpPr>
        <p:spPr>
          <a:xfrm>
            <a:off x="794772" y="5161300"/>
            <a:ext cx="4867275"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t>Can unwrap the drawing on the sphere to make ANY mesh the outer mesh, without changing the circuit at all</a:t>
            </a:r>
          </a:p>
        </p:txBody>
      </p:sp>
      <p:pic>
        <p:nvPicPr>
          <p:cNvPr id="12" name="Picture 11" descr="A picture containing sitting, table, clock, white&#10;&#10;Description automatically generated">
            <a:extLst>
              <a:ext uri="{FF2B5EF4-FFF2-40B4-BE49-F238E27FC236}">
                <a16:creationId xmlns:a16="http://schemas.microsoft.com/office/drawing/2014/main" id="{20F58F64-EB4E-45E8-9900-F286BF8E9B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08508" y="685352"/>
            <a:ext cx="3048000" cy="3048000"/>
          </a:xfrm>
          <a:prstGeom prst="rect">
            <a:avLst/>
          </a:prstGeom>
        </p:spPr>
      </p:pic>
      <p:pic>
        <p:nvPicPr>
          <p:cNvPr id="4" name="Picture 3" descr="A picture containing sitting, black, game, white&#10;&#10;Description automatically generated">
            <a:extLst>
              <a:ext uri="{FF2B5EF4-FFF2-40B4-BE49-F238E27FC236}">
                <a16:creationId xmlns:a16="http://schemas.microsoft.com/office/drawing/2014/main" id="{26A19520-874A-4DFC-BE54-E85D00C72EEE}"/>
              </a:ext>
            </a:extLst>
          </p:cNvPr>
          <p:cNvPicPr>
            <a:picLocks noChangeAspect="1"/>
          </p:cNvPicPr>
          <p:nvPr/>
        </p:nvPicPr>
        <p:blipFill rotWithShape="1">
          <a:blip r:embed="rId5">
            <a:extLst>
              <a:ext uri="{28A0092B-C50C-407E-A947-70E740481C1C}">
                <a14:useLocalDpi xmlns:a14="http://schemas.microsoft.com/office/drawing/2010/main" val="0"/>
              </a:ext>
            </a:extLst>
          </a:blip>
          <a:srcRect l="15600" t="15800" r="16000" b="14900"/>
          <a:stretch/>
        </p:blipFill>
        <p:spPr>
          <a:xfrm>
            <a:off x="8765530" y="3715064"/>
            <a:ext cx="2804285" cy="2841184"/>
          </a:xfrm>
          <a:prstGeom prst="rect">
            <a:avLst/>
          </a:prstGeom>
        </p:spPr>
      </p:pic>
    </p:spTree>
    <p:extLst>
      <p:ext uri="{BB962C8B-B14F-4D97-AF65-F5344CB8AC3E}">
        <p14:creationId xmlns:p14="http://schemas.microsoft.com/office/powerpoint/2010/main" val="37090805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5309028A-23E0-4748-84A8-6AECA230AD27}"/>
              </a:ext>
            </a:extLst>
          </p:cNvPr>
          <p:cNvSpPr>
            <a:spLocks noGrp="1"/>
          </p:cNvSpPr>
          <p:nvPr>
            <p:ph idx="4294967295"/>
          </p:nvPr>
        </p:nvSpPr>
        <p:spPr>
          <a:xfrm>
            <a:off x="476250" y="1205263"/>
            <a:ext cx="11125200" cy="2414237"/>
          </a:xfrm>
        </p:spPr>
        <p:txBody>
          <a:bodyPr>
            <a:normAutofit/>
          </a:bodyPr>
          <a:lstStyle/>
          <a:p>
            <a:pPr marL="171450" lvl="6" indent="-171450">
              <a:lnSpc>
                <a:spcPts val="2400"/>
              </a:lnSpc>
              <a:spcBef>
                <a:spcPts val="400"/>
              </a:spcBef>
            </a:pPr>
            <a:r>
              <a:rPr lang="en-US" sz="2000" dirty="0"/>
              <a:t>A </a:t>
            </a:r>
            <a:r>
              <a:rPr lang="en-US" sz="2000" i="1" dirty="0"/>
              <a:t>mesh</a:t>
            </a:r>
            <a:r>
              <a:rPr lang="en-US" sz="2000" dirty="0"/>
              <a:t> is a loop that does not enclose any smaller loops, </a:t>
            </a:r>
            <a:r>
              <a:rPr lang="en-US" sz="2000" i="1" dirty="0"/>
              <a:t>or</a:t>
            </a:r>
            <a:r>
              <a:rPr lang="en-US" sz="2000" dirty="0"/>
              <a:t> that is not enclosed by or a portion of any larger loop in a planar circuit. </a:t>
            </a:r>
          </a:p>
          <a:p>
            <a:pPr marL="171450" lvl="6" indent="-171450">
              <a:lnSpc>
                <a:spcPts val="2400"/>
              </a:lnSpc>
              <a:spcBef>
                <a:spcPts val="400"/>
              </a:spcBef>
            </a:pPr>
            <a:r>
              <a:rPr lang="en-US" sz="2000" dirty="0"/>
              <a:t>Every mesh should therefore have a mesh current, including the outer mesh</a:t>
            </a:r>
          </a:p>
          <a:p>
            <a:pPr marL="171450" lvl="6" indent="-171450">
              <a:lnSpc>
                <a:spcPts val="2400"/>
              </a:lnSpc>
              <a:spcBef>
                <a:spcPts val="400"/>
              </a:spcBef>
            </a:pPr>
            <a:r>
              <a:rPr lang="en-US" sz="2000" dirty="0"/>
              <a:t>That of the outer mesh must go counter-clockwise for consistency if the inner mesh currents are clockwise (think of the sphere)</a:t>
            </a:r>
          </a:p>
        </p:txBody>
      </p:sp>
      <p:sp>
        <p:nvSpPr>
          <p:cNvPr id="9" name="Title 8">
            <a:extLst>
              <a:ext uri="{FF2B5EF4-FFF2-40B4-BE49-F238E27FC236}">
                <a16:creationId xmlns:a16="http://schemas.microsoft.com/office/drawing/2014/main" id="{CFC29801-321A-440B-B6A6-30ED27EE8A50}"/>
              </a:ext>
            </a:extLst>
          </p:cNvPr>
          <p:cNvSpPr>
            <a:spLocks noGrp="1"/>
          </p:cNvSpPr>
          <p:nvPr>
            <p:ph type="title"/>
          </p:nvPr>
        </p:nvSpPr>
        <p:spPr>
          <a:xfrm>
            <a:off x="494169" y="681037"/>
            <a:ext cx="10335756" cy="657576"/>
          </a:xfrm>
        </p:spPr>
        <p:txBody>
          <a:bodyPr>
            <a:normAutofit/>
          </a:bodyPr>
          <a:lstStyle/>
          <a:p>
            <a:r>
              <a:rPr lang="en-US" dirty="0">
                <a:solidFill>
                  <a:srgbClr val="000066"/>
                </a:solidFill>
              </a:rPr>
              <a:t>New View of Meshes &amp; Mesh Currents</a:t>
            </a:r>
          </a:p>
        </p:txBody>
      </p:sp>
      <p:pic>
        <p:nvPicPr>
          <p:cNvPr id="4" name="Picture 3">
            <a:extLst>
              <a:ext uri="{FF2B5EF4-FFF2-40B4-BE49-F238E27FC236}">
                <a16:creationId xmlns:a16="http://schemas.microsoft.com/office/drawing/2014/main" id="{6B2534F1-EC12-492D-99B2-CFD167750699}"/>
              </a:ext>
            </a:extLst>
          </p:cNvPr>
          <p:cNvPicPr>
            <a:picLocks noChangeAspect="1"/>
          </p:cNvPicPr>
          <p:nvPr/>
        </p:nvPicPr>
        <p:blipFill>
          <a:blip r:embed="rId2"/>
          <a:stretch>
            <a:fillRect/>
          </a:stretch>
        </p:blipFill>
        <p:spPr>
          <a:xfrm>
            <a:off x="8048625" y="3695700"/>
            <a:ext cx="3371850" cy="2114550"/>
          </a:xfrm>
          <a:prstGeom prst="rect">
            <a:avLst/>
          </a:prstGeom>
        </p:spPr>
      </p:pic>
      <p:sp>
        <p:nvSpPr>
          <p:cNvPr id="2" name="TextBox 1">
            <a:extLst>
              <a:ext uri="{FF2B5EF4-FFF2-40B4-BE49-F238E27FC236}">
                <a16:creationId xmlns:a16="http://schemas.microsoft.com/office/drawing/2014/main" id="{4C8690E8-C512-40F2-8501-97CCD8C2B665}"/>
              </a:ext>
            </a:extLst>
          </p:cNvPr>
          <p:cNvSpPr txBox="1"/>
          <p:nvPr/>
        </p:nvSpPr>
        <p:spPr>
          <a:xfrm>
            <a:off x="408442" y="2924175"/>
            <a:ext cx="7640183" cy="3670620"/>
          </a:xfrm>
          <a:prstGeom prst="rect">
            <a:avLst/>
          </a:prstGeom>
          <a:noFill/>
        </p:spPr>
        <p:txBody>
          <a:bodyPr wrap="square" rtlCol="0">
            <a:spAutoFit/>
          </a:bodyPr>
          <a:lstStyle/>
          <a:p>
            <a:pPr marL="228600" lvl="6" indent="-228600">
              <a:lnSpc>
                <a:spcPts val="2400"/>
              </a:lnSpc>
              <a:spcBef>
                <a:spcPts val="400"/>
              </a:spcBef>
              <a:buFont typeface="Arial" panose="020B0604020202020204" pitchFamily="34" charset="0"/>
              <a:buChar char="•"/>
            </a:pPr>
            <a:r>
              <a:rPr lang="en-US" sz="2000" dirty="0"/>
              <a:t>Now </a:t>
            </a:r>
            <a:r>
              <a:rPr lang="en-US" sz="2000" i="1" dirty="0"/>
              <a:t>every</a:t>
            </a:r>
            <a:r>
              <a:rPr lang="en-US" sz="2000" dirty="0"/>
              <a:t> branch current is a difference of mesh currents, just as every branch voltage is a difference of node voltages; </a:t>
            </a:r>
            <a:br>
              <a:rPr lang="en-US" sz="2000" dirty="0"/>
            </a:br>
            <a:r>
              <a:rPr lang="en-US" sz="2000" dirty="0"/>
              <a:t>e.g., </a:t>
            </a:r>
            <a:r>
              <a:rPr lang="en-US" sz="2000" i="1" dirty="0"/>
              <a:t>I</a:t>
            </a:r>
            <a:r>
              <a:rPr lang="en-US" sz="2000" i="1" baseline="-25000" dirty="0"/>
              <a:t>b</a:t>
            </a:r>
            <a:r>
              <a:rPr lang="en-US" sz="2000" dirty="0"/>
              <a:t> = </a:t>
            </a:r>
            <a:r>
              <a:rPr lang="en-US" sz="2000" i="1" dirty="0"/>
              <a:t>I</a:t>
            </a:r>
            <a:r>
              <a:rPr lang="en-US" sz="2000" baseline="-25000" dirty="0"/>
              <a:t>1</a:t>
            </a:r>
            <a:r>
              <a:rPr lang="en-US" sz="2000" dirty="0"/>
              <a:t> − </a:t>
            </a:r>
            <a:r>
              <a:rPr lang="en-US" sz="2000" i="1" dirty="0"/>
              <a:t>I</a:t>
            </a:r>
            <a:r>
              <a:rPr lang="en-US" sz="2000" baseline="-25000" dirty="0"/>
              <a:t>0</a:t>
            </a:r>
            <a:r>
              <a:rPr lang="en-US" sz="2000" dirty="0"/>
              <a:t> above, etc.</a:t>
            </a:r>
          </a:p>
          <a:p>
            <a:pPr marL="228600" lvl="6" indent="-228600">
              <a:lnSpc>
                <a:spcPts val="2400"/>
              </a:lnSpc>
              <a:spcBef>
                <a:spcPts val="400"/>
              </a:spcBef>
              <a:buFont typeface="Arial" panose="020B0604020202020204" pitchFamily="34" charset="0"/>
              <a:buChar char="•"/>
            </a:pPr>
            <a:r>
              <a:rPr lang="en-US" sz="2000" dirty="0"/>
              <a:t>Now it is clear why </a:t>
            </a:r>
            <a:r>
              <a:rPr lang="en-US" sz="2000" i="1" dirty="0"/>
              <a:t>all</a:t>
            </a:r>
            <a:r>
              <a:rPr lang="en-US" sz="2000" dirty="0"/>
              <a:t> mesh currents are </a:t>
            </a:r>
            <a:r>
              <a:rPr lang="en-US" sz="2000" i="1" dirty="0"/>
              <a:t>fictitious</a:t>
            </a:r>
            <a:r>
              <a:rPr lang="en-US" sz="2000" dirty="0"/>
              <a:t>, exactly as node voltages are; adding any value to all mesh currents leaves all branch currents unchanged, exactly as adding any value to all node voltages leaves all branch voltages unchanged.  </a:t>
            </a:r>
            <a:r>
              <a:rPr lang="en-US" sz="2000" i="1" dirty="0"/>
              <a:t>Neither</a:t>
            </a:r>
            <a:r>
              <a:rPr lang="en-US" sz="2000" dirty="0"/>
              <a:t> can ever be measured!</a:t>
            </a:r>
          </a:p>
          <a:p>
            <a:pPr marL="228600" lvl="6" indent="-228600">
              <a:lnSpc>
                <a:spcPts val="2400"/>
              </a:lnSpc>
              <a:spcBef>
                <a:spcPts val="400"/>
              </a:spcBef>
              <a:buFont typeface="Arial" panose="020B0604020202020204" pitchFamily="34" charset="0"/>
              <a:buChar char="•"/>
            </a:pPr>
            <a:r>
              <a:rPr lang="en-US" sz="2000" dirty="0"/>
              <a:t>Leads to a new version of mesh analysis in which one can choose any mesh as the reference mesh, making it properly dual to nodal analysis (as it should be!</a:t>
            </a:r>
          </a:p>
          <a:p>
            <a:pPr marL="228600" lvl="6" indent="-228600">
              <a:lnSpc>
                <a:spcPts val="2100"/>
              </a:lnSpc>
              <a:spcBef>
                <a:spcPts val="1000"/>
              </a:spcBef>
              <a:buFont typeface="Arial" panose="020B0604020202020204" pitchFamily="34" charset="0"/>
              <a:buChar char="•"/>
            </a:pPr>
            <a:endParaRPr lang="en-US" sz="2000" dirty="0"/>
          </a:p>
        </p:txBody>
      </p:sp>
    </p:spTree>
    <p:extLst>
      <p:ext uri="{BB962C8B-B14F-4D97-AF65-F5344CB8AC3E}">
        <p14:creationId xmlns:p14="http://schemas.microsoft.com/office/powerpoint/2010/main" val="32444343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4">
            <a:extLst>
              <a:ext uri="{FF2B5EF4-FFF2-40B4-BE49-F238E27FC236}">
                <a16:creationId xmlns:a16="http://schemas.microsoft.com/office/drawing/2014/main" id="{A347A287-FB94-4447-BB64-1D7C71729101}"/>
              </a:ext>
            </a:extLst>
          </p:cNvPr>
          <p:cNvSpPr txBox="1">
            <a:spLocks noChangeArrowheads="1"/>
          </p:cNvSpPr>
          <p:nvPr/>
        </p:nvSpPr>
        <p:spPr bwMode="auto">
          <a:xfrm>
            <a:off x="600074" y="813953"/>
            <a:ext cx="11134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400" dirty="0">
                <a:solidFill>
                  <a:srgbClr val="000066"/>
                </a:solidFill>
                <a:latin typeface="Calibri" panose="020F0502020204030204" pitchFamily="34" charset="0"/>
              </a:rPr>
              <a:t>Survey Results on New Approach to Mesh Analysis (Fall ‘19, Fall ‘20, and Spring ’21) </a:t>
            </a:r>
          </a:p>
        </p:txBody>
      </p:sp>
      <p:sp>
        <p:nvSpPr>
          <p:cNvPr id="6" name="TextBox 5">
            <a:extLst>
              <a:ext uri="{FF2B5EF4-FFF2-40B4-BE49-F238E27FC236}">
                <a16:creationId xmlns:a16="http://schemas.microsoft.com/office/drawing/2014/main" id="{DC4388DA-3A60-4D88-96F9-3048AB6362C1}"/>
              </a:ext>
            </a:extLst>
          </p:cNvPr>
          <p:cNvSpPr txBox="1"/>
          <p:nvPr/>
        </p:nvSpPr>
        <p:spPr>
          <a:xfrm>
            <a:off x="1219200" y="1447800"/>
            <a:ext cx="9372600" cy="1508105"/>
          </a:xfrm>
          <a:prstGeom prst="rect">
            <a:avLst/>
          </a:prstGeom>
          <a:noFill/>
        </p:spPr>
        <p:txBody>
          <a:bodyPr wrap="square">
            <a:spAutoFit/>
          </a:bodyPr>
          <a:lstStyle/>
          <a:p>
            <a:pPr marL="182880" indent="-182880">
              <a:buFont typeface="Arial" panose="020B0604020202020204" pitchFamily="34" charset="0"/>
              <a:buChar char="•"/>
              <a:defRPr/>
            </a:pPr>
            <a:r>
              <a:rPr lang="en-US" sz="2000" dirty="0">
                <a:latin typeface="Calibri" pitchFamily="34" charset="0"/>
              </a:rPr>
              <a:t>195 students in 10 class sections at four institutions who used the revised version of the tutorial on mesh analysis (fully dual to nodal analysis)</a:t>
            </a:r>
          </a:p>
          <a:p>
            <a:pPr marL="182880" indent="-182880">
              <a:buFont typeface="Arial" panose="020B0604020202020204" pitchFamily="34" charset="0"/>
              <a:buChar char="•"/>
              <a:defRPr/>
            </a:pPr>
            <a:r>
              <a:rPr lang="en-US" sz="2000" dirty="0">
                <a:latin typeface="Calibri" pitchFamily="34" charset="0"/>
              </a:rPr>
              <a:t>Comparing to traditional approach in their textbooks</a:t>
            </a:r>
          </a:p>
          <a:p>
            <a:pPr marL="182880" indent="-182880">
              <a:buFont typeface="Arial" panose="020B0604020202020204" pitchFamily="34" charset="0"/>
              <a:buChar char="•"/>
              <a:defRPr/>
            </a:pPr>
            <a:endParaRPr lang="en-US" sz="1600" dirty="0">
              <a:latin typeface="Calibri" pitchFamily="34" charset="0"/>
            </a:endParaRPr>
          </a:p>
          <a:p>
            <a:pPr>
              <a:defRPr/>
            </a:pPr>
            <a:r>
              <a:rPr lang="en-US" sz="1600" dirty="0">
                <a:latin typeface="Calibri" pitchFamily="34" charset="0"/>
              </a:rPr>
              <a:t>      </a:t>
            </a:r>
          </a:p>
        </p:txBody>
      </p:sp>
      <p:pic>
        <p:nvPicPr>
          <p:cNvPr id="8" name="Picture 7">
            <a:extLst>
              <a:ext uri="{FF2B5EF4-FFF2-40B4-BE49-F238E27FC236}">
                <a16:creationId xmlns:a16="http://schemas.microsoft.com/office/drawing/2014/main" id="{74A79DFF-DCC5-4EA1-A138-B01ADCAE2B4A}"/>
              </a:ext>
            </a:extLst>
          </p:cNvPr>
          <p:cNvPicPr>
            <a:picLocks noChangeAspect="1"/>
          </p:cNvPicPr>
          <p:nvPr/>
        </p:nvPicPr>
        <p:blipFill>
          <a:blip r:embed="rId2"/>
          <a:stretch>
            <a:fillRect/>
          </a:stretch>
        </p:blipFill>
        <p:spPr>
          <a:xfrm>
            <a:off x="1371600" y="3358919"/>
            <a:ext cx="4194412" cy="2499577"/>
          </a:xfrm>
          <a:prstGeom prst="rect">
            <a:avLst/>
          </a:prstGeom>
        </p:spPr>
      </p:pic>
      <p:pic>
        <p:nvPicPr>
          <p:cNvPr id="9" name="Picture 8">
            <a:extLst>
              <a:ext uri="{FF2B5EF4-FFF2-40B4-BE49-F238E27FC236}">
                <a16:creationId xmlns:a16="http://schemas.microsoft.com/office/drawing/2014/main" id="{0A3E6FE8-7ACF-490B-BEF3-243DD5106293}"/>
              </a:ext>
            </a:extLst>
          </p:cNvPr>
          <p:cNvPicPr>
            <a:picLocks noChangeAspect="1"/>
          </p:cNvPicPr>
          <p:nvPr/>
        </p:nvPicPr>
        <p:blipFill>
          <a:blip r:embed="rId3"/>
          <a:stretch>
            <a:fillRect/>
          </a:stretch>
        </p:blipFill>
        <p:spPr>
          <a:xfrm>
            <a:off x="6172199" y="3358919"/>
            <a:ext cx="4546475" cy="2499577"/>
          </a:xfrm>
          <a:prstGeom prst="rect">
            <a:avLst/>
          </a:prstGeom>
        </p:spPr>
      </p:pic>
    </p:spTree>
    <p:extLst>
      <p:ext uri="{BB962C8B-B14F-4D97-AF65-F5344CB8AC3E}">
        <p14:creationId xmlns:p14="http://schemas.microsoft.com/office/powerpoint/2010/main" val="3905830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4">
            <a:extLst>
              <a:ext uri="{FF2B5EF4-FFF2-40B4-BE49-F238E27FC236}">
                <a16:creationId xmlns:a16="http://schemas.microsoft.com/office/drawing/2014/main" id="{CBDA7AD1-4863-4283-AF10-D1FC32B53767}"/>
              </a:ext>
            </a:extLst>
          </p:cNvPr>
          <p:cNvSpPr txBox="1">
            <a:spLocks noChangeArrowheads="1"/>
          </p:cNvSpPr>
          <p:nvPr/>
        </p:nvSpPr>
        <p:spPr bwMode="auto">
          <a:xfrm>
            <a:off x="762000" y="740934"/>
            <a:ext cx="10458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rPr>
              <a:t>New Mesh Definition Leads to Improved Definition of Series Elements!</a:t>
            </a:r>
          </a:p>
        </p:txBody>
      </p:sp>
      <p:sp>
        <p:nvSpPr>
          <p:cNvPr id="5" name="TextBox 14">
            <a:extLst>
              <a:ext uri="{FF2B5EF4-FFF2-40B4-BE49-F238E27FC236}">
                <a16:creationId xmlns:a16="http://schemas.microsoft.com/office/drawing/2014/main" id="{5889E2F9-6E75-404E-B695-157986EBE471}"/>
              </a:ext>
            </a:extLst>
          </p:cNvPr>
          <p:cNvSpPr txBox="1">
            <a:spLocks noChangeArrowheads="1"/>
          </p:cNvSpPr>
          <p:nvPr/>
        </p:nvSpPr>
        <p:spPr bwMode="auto">
          <a:xfrm>
            <a:off x="1219200" y="1257380"/>
            <a:ext cx="98298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1800" dirty="0">
                <a:latin typeface="Calibri" panose="020F0502020204030204" pitchFamily="34" charset="0"/>
              </a:rPr>
              <a:t>Conventionally, elements are in series if they carry the same physical current</a:t>
            </a:r>
          </a:p>
          <a:p>
            <a:pPr>
              <a:spcBef>
                <a:spcPct val="50000"/>
              </a:spcBef>
              <a:buFontTx/>
              <a:buNone/>
            </a:pPr>
            <a:r>
              <a:rPr lang="en-US" altLang="en-US" sz="1800" u="sng" dirty="0">
                <a:latin typeface="Calibri" panose="020F0502020204030204" pitchFamily="34" charset="0"/>
              </a:rPr>
              <a:t>Typical operational definition</a:t>
            </a:r>
            <a:r>
              <a:rPr lang="en-US" altLang="en-US" sz="1800" dirty="0">
                <a:latin typeface="Calibri" panose="020F0502020204030204" pitchFamily="34" charset="0"/>
              </a:rPr>
              <a:t>:  </a:t>
            </a:r>
            <a:r>
              <a:rPr lang="en-US" altLang="en-US" sz="1800" i="1" dirty="0">
                <a:latin typeface="Calibri" panose="020F0502020204030204" pitchFamily="34" charset="0"/>
              </a:rPr>
              <a:t>Two elements are in series if they are connected to the same node, &amp; no other elements are connected to that node</a:t>
            </a:r>
          </a:p>
          <a:p>
            <a:pPr>
              <a:spcBef>
                <a:spcPct val="50000"/>
              </a:spcBef>
              <a:buFontTx/>
              <a:buNone/>
            </a:pPr>
            <a:r>
              <a:rPr lang="en-US" altLang="en-US" sz="1800" dirty="0">
                <a:latin typeface="Calibri" panose="020F0502020204030204" pitchFamily="34" charset="0"/>
              </a:rPr>
              <a:t>Which, if any circuit elements at right are </a:t>
            </a:r>
            <a:br>
              <a:rPr lang="en-US" altLang="en-US" sz="1800" dirty="0">
                <a:latin typeface="Calibri" panose="020F0502020204030204" pitchFamily="34" charset="0"/>
              </a:rPr>
            </a:br>
            <a:r>
              <a:rPr lang="en-US" altLang="en-US" sz="1800" dirty="0">
                <a:latin typeface="Calibri" panose="020F0502020204030204" pitchFamily="34" charset="0"/>
              </a:rPr>
              <a:t> individually in series?</a:t>
            </a:r>
          </a:p>
        </p:txBody>
      </p:sp>
      <p:grpSp>
        <p:nvGrpSpPr>
          <p:cNvPr id="8" name="Group 7">
            <a:extLst>
              <a:ext uri="{FF2B5EF4-FFF2-40B4-BE49-F238E27FC236}">
                <a16:creationId xmlns:a16="http://schemas.microsoft.com/office/drawing/2014/main" id="{5A2D4B6F-EC34-405E-A6D6-6738B3FFBE8A}"/>
              </a:ext>
            </a:extLst>
          </p:cNvPr>
          <p:cNvGrpSpPr/>
          <p:nvPr/>
        </p:nvGrpSpPr>
        <p:grpSpPr>
          <a:xfrm>
            <a:off x="6454797" y="3684806"/>
            <a:ext cx="3727428" cy="1468601"/>
            <a:chOff x="6260123" y="5082418"/>
            <a:chExt cx="3727428" cy="1468601"/>
          </a:xfrm>
        </p:grpSpPr>
        <p:pic>
          <p:nvPicPr>
            <p:cNvPr id="9" name="Picture 8">
              <a:extLst>
                <a:ext uri="{FF2B5EF4-FFF2-40B4-BE49-F238E27FC236}">
                  <a16:creationId xmlns:a16="http://schemas.microsoft.com/office/drawing/2014/main" id="{4FD8774E-0F92-4E04-8868-B362DCA9D67F}"/>
                </a:ext>
              </a:extLst>
            </p:cNvPr>
            <p:cNvPicPr>
              <a:picLocks noChangeAspect="1"/>
            </p:cNvPicPr>
            <p:nvPr/>
          </p:nvPicPr>
          <p:blipFill>
            <a:blip r:embed="rId2"/>
            <a:stretch>
              <a:fillRect/>
            </a:stretch>
          </p:blipFill>
          <p:spPr>
            <a:xfrm>
              <a:off x="6349001" y="5103219"/>
              <a:ext cx="3638550" cy="1447800"/>
            </a:xfrm>
            <a:prstGeom prst="rect">
              <a:avLst/>
            </a:prstGeom>
          </p:spPr>
        </p:pic>
        <p:sp>
          <p:nvSpPr>
            <p:cNvPr id="10" name="Freeform: Shape 9">
              <a:extLst>
                <a:ext uri="{FF2B5EF4-FFF2-40B4-BE49-F238E27FC236}">
                  <a16:creationId xmlns:a16="http://schemas.microsoft.com/office/drawing/2014/main" id="{05A55C8B-A6FC-440A-AD07-DAE989FCE844}"/>
                </a:ext>
              </a:extLst>
            </p:cNvPr>
            <p:cNvSpPr/>
            <p:nvPr/>
          </p:nvSpPr>
          <p:spPr>
            <a:xfrm>
              <a:off x="6260123" y="5082418"/>
              <a:ext cx="1774048" cy="1405446"/>
            </a:xfrm>
            <a:custGeom>
              <a:avLst/>
              <a:gdLst>
                <a:gd name="connsiteX0" fmla="*/ 771516 w 1784741"/>
                <a:gd name="connsiteY0" fmla="*/ 9848 h 1404419"/>
                <a:gd name="connsiteX1" fmla="*/ 1130439 w 1784741"/>
                <a:gd name="connsiteY1" fmla="*/ 1303 h 1404419"/>
                <a:gd name="connsiteX2" fmla="*/ 1403905 w 1784741"/>
                <a:gd name="connsiteY2" fmla="*/ 35486 h 1404419"/>
                <a:gd name="connsiteX3" fmla="*/ 1549183 w 1784741"/>
                <a:gd name="connsiteY3" fmla="*/ 197856 h 1404419"/>
                <a:gd name="connsiteX4" fmla="*/ 1668824 w 1784741"/>
                <a:gd name="connsiteY4" fmla="*/ 420047 h 1404419"/>
                <a:gd name="connsiteX5" fmla="*/ 1779920 w 1784741"/>
                <a:gd name="connsiteY5" fmla="*/ 710604 h 1404419"/>
                <a:gd name="connsiteX6" fmla="*/ 1754282 w 1784741"/>
                <a:gd name="connsiteY6" fmla="*/ 753333 h 1404419"/>
                <a:gd name="connsiteX7" fmla="*/ 1660279 w 1784741"/>
                <a:gd name="connsiteY7" fmla="*/ 958432 h 1404419"/>
                <a:gd name="connsiteX8" fmla="*/ 1609004 w 1784741"/>
                <a:gd name="connsiteY8" fmla="*/ 1052435 h 1404419"/>
                <a:gd name="connsiteX9" fmla="*/ 1446634 w 1784741"/>
                <a:gd name="connsiteY9" fmla="*/ 1325901 h 1404419"/>
                <a:gd name="connsiteX10" fmla="*/ 985161 w 1784741"/>
                <a:gd name="connsiteY10" fmla="*/ 1394267 h 1404419"/>
                <a:gd name="connsiteX11" fmla="*/ 369864 w 1784741"/>
                <a:gd name="connsiteY11" fmla="*/ 1377176 h 1404419"/>
                <a:gd name="connsiteX12" fmla="*/ 104944 w 1784741"/>
                <a:gd name="connsiteY12" fmla="*/ 1146439 h 1404419"/>
                <a:gd name="connsiteX13" fmla="*/ 19486 w 1784741"/>
                <a:gd name="connsiteY13" fmla="*/ 932794 h 1404419"/>
                <a:gd name="connsiteX14" fmla="*/ 19486 w 1784741"/>
                <a:gd name="connsiteY14" fmla="*/ 360226 h 1404419"/>
                <a:gd name="connsiteX15" fmla="*/ 233131 w 1784741"/>
                <a:gd name="connsiteY15" fmla="*/ 146581 h 1404419"/>
                <a:gd name="connsiteX16" fmla="*/ 532234 w 1784741"/>
                <a:gd name="connsiteY16" fmla="*/ 35486 h 1404419"/>
                <a:gd name="connsiteX17" fmla="*/ 771516 w 1784741"/>
                <a:gd name="connsiteY17" fmla="*/ 9848 h 1404419"/>
                <a:gd name="connsiteX0" fmla="*/ 771516 w 1782190"/>
                <a:gd name="connsiteY0" fmla="*/ 9848 h 1404419"/>
                <a:gd name="connsiteX1" fmla="*/ 1130439 w 1782190"/>
                <a:gd name="connsiteY1" fmla="*/ 1303 h 1404419"/>
                <a:gd name="connsiteX2" fmla="*/ 1403905 w 1782190"/>
                <a:gd name="connsiteY2" fmla="*/ 35486 h 1404419"/>
                <a:gd name="connsiteX3" fmla="*/ 1549183 w 1782190"/>
                <a:gd name="connsiteY3" fmla="*/ 197856 h 1404419"/>
                <a:gd name="connsiteX4" fmla="*/ 1668824 w 1782190"/>
                <a:gd name="connsiteY4" fmla="*/ 420047 h 1404419"/>
                <a:gd name="connsiteX5" fmla="*/ 1779920 w 1782190"/>
                <a:gd name="connsiteY5" fmla="*/ 710604 h 1404419"/>
                <a:gd name="connsiteX6" fmla="*/ 1737191 w 1782190"/>
                <a:gd name="connsiteY6" fmla="*/ 881520 h 1404419"/>
                <a:gd name="connsiteX7" fmla="*/ 1660279 w 1782190"/>
                <a:gd name="connsiteY7" fmla="*/ 958432 h 1404419"/>
                <a:gd name="connsiteX8" fmla="*/ 1609004 w 1782190"/>
                <a:gd name="connsiteY8" fmla="*/ 1052435 h 1404419"/>
                <a:gd name="connsiteX9" fmla="*/ 1446634 w 1782190"/>
                <a:gd name="connsiteY9" fmla="*/ 1325901 h 1404419"/>
                <a:gd name="connsiteX10" fmla="*/ 985161 w 1782190"/>
                <a:gd name="connsiteY10" fmla="*/ 1394267 h 1404419"/>
                <a:gd name="connsiteX11" fmla="*/ 369864 w 1782190"/>
                <a:gd name="connsiteY11" fmla="*/ 1377176 h 1404419"/>
                <a:gd name="connsiteX12" fmla="*/ 104944 w 1782190"/>
                <a:gd name="connsiteY12" fmla="*/ 1146439 h 1404419"/>
                <a:gd name="connsiteX13" fmla="*/ 19486 w 1782190"/>
                <a:gd name="connsiteY13" fmla="*/ 932794 h 1404419"/>
                <a:gd name="connsiteX14" fmla="*/ 19486 w 1782190"/>
                <a:gd name="connsiteY14" fmla="*/ 360226 h 1404419"/>
                <a:gd name="connsiteX15" fmla="*/ 233131 w 1782190"/>
                <a:gd name="connsiteY15" fmla="*/ 146581 h 1404419"/>
                <a:gd name="connsiteX16" fmla="*/ 532234 w 1782190"/>
                <a:gd name="connsiteY16" fmla="*/ 35486 h 1404419"/>
                <a:gd name="connsiteX17" fmla="*/ 771516 w 1782190"/>
                <a:gd name="connsiteY17" fmla="*/ 9848 h 1404419"/>
                <a:gd name="connsiteX0" fmla="*/ 771516 w 1782190"/>
                <a:gd name="connsiteY0" fmla="*/ 9848 h 1404419"/>
                <a:gd name="connsiteX1" fmla="*/ 1130439 w 1782190"/>
                <a:gd name="connsiteY1" fmla="*/ 1303 h 1404419"/>
                <a:gd name="connsiteX2" fmla="*/ 1403905 w 1782190"/>
                <a:gd name="connsiteY2" fmla="*/ 35486 h 1404419"/>
                <a:gd name="connsiteX3" fmla="*/ 1549183 w 1782190"/>
                <a:gd name="connsiteY3" fmla="*/ 197856 h 1404419"/>
                <a:gd name="connsiteX4" fmla="*/ 1668824 w 1782190"/>
                <a:gd name="connsiteY4" fmla="*/ 420047 h 1404419"/>
                <a:gd name="connsiteX5" fmla="*/ 1779920 w 1782190"/>
                <a:gd name="connsiteY5" fmla="*/ 702058 h 1404419"/>
                <a:gd name="connsiteX6" fmla="*/ 1737191 w 1782190"/>
                <a:gd name="connsiteY6" fmla="*/ 881520 h 1404419"/>
                <a:gd name="connsiteX7" fmla="*/ 1660279 w 1782190"/>
                <a:gd name="connsiteY7" fmla="*/ 958432 h 1404419"/>
                <a:gd name="connsiteX8" fmla="*/ 1609004 w 1782190"/>
                <a:gd name="connsiteY8" fmla="*/ 1052435 h 1404419"/>
                <a:gd name="connsiteX9" fmla="*/ 1446634 w 1782190"/>
                <a:gd name="connsiteY9" fmla="*/ 1325901 h 1404419"/>
                <a:gd name="connsiteX10" fmla="*/ 985161 w 1782190"/>
                <a:gd name="connsiteY10" fmla="*/ 1394267 h 1404419"/>
                <a:gd name="connsiteX11" fmla="*/ 369864 w 1782190"/>
                <a:gd name="connsiteY11" fmla="*/ 1377176 h 1404419"/>
                <a:gd name="connsiteX12" fmla="*/ 104944 w 1782190"/>
                <a:gd name="connsiteY12" fmla="*/ 1146439 h 1404419"/>
                <a:gd name="connsiteX13" fmla="*/ 19486 w 1782190"/>
                <a:gd name="connsiteY13" fmla="*/ 932794 h 1404419"/>
                <a:gd name="connsiteX14" fmla="*/ 19486 w 1782190"/>
                <a:gd name="connsiteY14" fmla="*/ 360226 h 1404419"/>
                <a:gd name="connsiteX15" fmla="*/ 233131 w 1782190"/>
                <a:gd name="connsiteY15" fmla="*/ 146581 h 1404419"/>
                <a:gd name="connsiteX16" fmla="*/ 532234 w 1782190"/>
                <a:gd name="connsiteY16" fmla="*/ 35486 h 1404419"/>
                <a:gd name="connsiteX17" fmla="*/ 771516 w 1782190"/>
                <a:gd name="connsiteY17" fmla="*/ 9848 h 1404419"/>
                <a:gd name="connsiteX0" fmla="*/ 771516 w 1779979"/>
                <a:gd name="connsiteY0" fmla="*/ 9848 h 1404419"/>
                <a:gd name="connsiteX1" fmla="*/ 1130439 w 1779979"/>
                <a:gd name="connsiteY1" fmla="*/ 1303 h 1404419"/>
                <a:gd name="connsiteX2" fmla="*/ 1403905 w 1779979"/>
                <a:gd name="connsiteY2" fmla="*/ 35486 h 1404419"/>
                <a:gd name="connsiteX3" fmla="*/ 1549183 w 1779979"/>
                <a:gd name="connsiteY3" fmla="*/ 197856 h 1404419"/>
                <a:gd name="connsiteX4" fmla="*/ 1728645 w 1779979"/>
                <a:gd name="connsiteY4" fmla="*/ 420047 h 1404419"/>
                <a:gd name="connsiteX5" fmla="*/ 1779920 w 1779979"/>
                <a:gd name="connsiteY5" fmla="*/ 702058 h 1404419"/>
                <a:gd name="connsiteX6" fmla="*/ 1737191 w 1779979"/>
                <a:gd name="connsiteY6" fmla="*/ 881520 h 1404419"/>
                <a:gd name="connsiteX7" fmla="*/ 1660279 w 1779979"/>
                <a:gd name="connsiteY7" fmla="*/ 958432 h 1404419"/>
                <a:gd name="connsiteX8" fmla="*/ 1609004 w 1779979"/>
                <a:gd name="connsiteY8" fmla="*/ 1052435 h 1404419"/>
                <a:gd name="connsiteX9" fmla="*/ 1446634 w 1779979"/>
                <a:gd name="connsiteY9" fmla="*/ 1325901 h 1404419"/>
                <a:gd name="connsiteX10" fmla="*/ 985161 w 1779979"/>
                <a:gd name="connsiteY10" fmla="*/ 1394267 h 1404419"/>
                <a:gd name="connsiteX11" fmla="*/ 369864 w 1779979"/>
                <a:gd name="connsiteY11" fmla="*/ 1377176 h 1404419"/>
                <a:gd name="connsiteX12" fmla="*/ 104944 w 1779979"/>
                <a:gd name="connsiteY12" fmla="*/ 1146439 h 1404419"/>
                <a:gd name="connsiteX13" fmla="*/ 19486 w 1779979"/>
                <a:gd name="connsiteY13" fmla="*/ 932794 h 1404419"/>
                <a:gd name="connsiteX14" fmla="*/ 19486 w 1779979"/>
                <a:gd name="connsiteY14" fmla="*/ 360226 h 1404419"/>
                <a:gd name="connsiteX15" fmla="*/ 233131 w 1779979"/>
                <a:gd name="connsiteY15" fmla="*/ 146581 h 1404419"/>
                <a:gd name="connsiteX16" fmla="*/ 532234 w 1779979"/>
                <a:gd name="connsiteY16" fmla="*/ 35486 h 1404419"/>
                <a:gd name="connsiteX17" fmla="*/ 771516 w 1779979"/>
                <a:gd name="connsiteY17" fmla="*/ 9848 h 1404419"/>
                <a:gd name="connsiteX0" fmla="*/ 771516 w 1780009"/>
                <a:gd name="connsiteY0" fmla="*/ 9848 h 1404419"/>
                <a:gd name="connsiteX1" fmla="*/ 1130439 w 1780009"/>
                <a:gd name="connsiteY1" fmla="*/ 1303 h 1404419"/>
                <a:gd name="connsiteX2" fmla="*/ 1403905 w 1780009"/>
                <a:gd name="connsiteY2" fmla="*/ 35486 h 1404419"/>
                <a:gd name="connsiteX3" fmla="*/ 1549183 w 1780009"/>
                <a:gd name="connsiteY3" fmla="*/ 197856 h 1404419"/>
                <a:gd name="connsiteX4" fmla="*/ 1728645 w 1780009"/>
                <a:gd name="connsiteY4" fmla="*/ 420047 h 1404419"/>
                <a:gd name="connsiteX5" fmla="*/ 1779920 w 1780009"/>
                <a:gd name="connsiteY5" fmla="*/ 702058 h 1404419"/>
                <a:gd name="connsiteX6" fmla="*/ 1737191 w 1780009"/>
                <a:gd name="connsiteY6" fmla="*/ 881520 h 1404419"/>
                <a:gd name="connsiteX7" fmla="*/ 1609004 w 1780009"/>
                <a:gd name="connsiteY7" fmla="*/ 1052435 h 1404419"/>
                <a:gd name="connsiteX8" fmla="*/ 1446634 w 1780009"/>
                <a:gd name="connsiteY8" fmla="*/ 1325901 h 1404419"/>
                <a:gd name="connsiteX9" fmla="*/ 985161 w 1780009"/>
                <a:gd name="connsiteY9" fmla="*/ 1394267 h 1404419"/>
                <a:gd name="connsiteX10" fmla="*/ 369864 w 1780009"/>
                <a:gd name="connsiteY10" fmla="*/ 1377176 h 1404419"/>
                <a:gd name="connsiteX11" fmla="*/ 104944 w 1780009"/>
                <a:gd name="connsiteY11" fmla="*/ 1146439 h 1404419"/>
                <a:gd name="connsiteX12" fmla="*/ 19486 w 1780009"/>
                <a:gd name="connsiteY12" fmla="*/ 932794 h 1404419"/>
                <a:gd name="connsiteX13" fmla="*/ 19486 w 1780009"/>
                <a:gd name="connsiteY13" fmla="*/ 360226 h 1404419"/>
                <a:gd name="connsiteX14" fmla="*/ 233131 w 1780009"/>
                <a:gd name="connsiteY14" fmla="*/ 146581 h 1404419"/>
                <a:gd name="connsiteX15" fmla="*/ 532234 w 1780009"/>
                <a:gd name="connsiteY15" fmla="*/ 35486 h 1404419"/>
                <a:gd name="connsiteX16" fmla="*/ 771516 w 1780009"/>
                <a:gd name="connsiteY16" fmla="*/ 9848 h 1404419"/>
                <a:gd name="connsiteX0" fmla="*/ 771516 w 1780009"/>
                <a:gd name="connsiteY0" fmla="*/ 9848 h 1404419"/>
                <a:gd name="connsiteX1" fmla="*/ 1130439 w 1780009"/>
                <a:gd name="connsiteY1" fmla="*/ 1303 h 1404419"/>
                <a:gd name="connsiteX2" fmla="*/ 1403905 w 1780009"/>
                <a:gd name="connsiteY2" fmla="*/ 35486 h 1404419"/>
                <a:gd name="connsiteX3" fmla="*/ 1549183 w 1780009"/>
                <a:gd name="connsiteY3" fmla="*/ 197856 h 1404419"/>
                <a:gd name="connsiteX4" fmla="*/ 1728645 w 1780009"/>
                <a:gd name="connsiteY4" fmla="*/ 420047 h 1404419"/>
                <a:gd name="connsiteX5" fmla="*/ 1779920 w 1780009"/>
                <a:gd name="connsiteY5" fmla="*/ 702058 h 1404419"/>
                <a:gd name="connsiteX6" fmla="*/ 1737191 w 1780009"/>
                <a:gd name="connsiteY6" fmla="*/ 881520 h 1404419"/>
                <a:gd name="connsiteX7" fmla="*/ 1609004 w 1780009"/>
                <a:gd name="connsiteY7" fmla="*/ 1078073 h 1404419"/>
                <a:gd name="connsiteX8" fmla="*/ 1446634 w 1780009"/>
                <a:gd name="connsiteY8" fmla="*/ 1325901 h 1404419"/>
                <a:gd name="connsiteX9" fmla="*/ 985161 w 1780009"/>
                <a:gd name="connsiteY9" fmla="*/ 1394267 h 1404419"/>
                <a:gd name="connsiteX10" fmla="*/ 369864 w 1780009"/>
                <a:gd name="connsiteY10" fmla="*/ 1377176 h 1404419"/>
                <a:gd name="connsiteX11" fmla="*/ 104944 w 1780009"/>
                <a:gd name="connsiteY11" fmla="*/ 1146439 h 1404419"/>
                <a:gd name="connsiteX12" fmla="*/ 19486 w 1780009"/>
                <a:gd name="connsiteY12" fmla="*/ 932794 h 1404419"/>
                <a:gd name="connsiteX13" fmla="*/ 19486 w 1780009"/>
                <a:gd name="connsiteY13" fmla="*/ 360226 h 1404419"/>
                <a:gd name="connsiteX14" fmla="*/ 233131 w 1780009"/>
                <a:gd name="connsiteY14" fmla="*/ 146581 h 1404419"/>
                <a:gd name="connsiteX15" fmla="*/ 532234 w 1780009"/>
                <a:gd name="connsiteY15" fmla="*/ 35486 h 1404419"/>
                <a:gd name="connsiteX16" fmla="*/ 771516 w 1780009"/>
                <a:gd name="connsiteY16" fmla="*/ 9848 h 1404419"/>
                <a:gd name="connsiteX0" fmla="*/ 771516 w 1779979"/>
                <a:gd name="connsiteY0" fmla="*/ 9848 h 1404419"/>
                <a:gd name="connsiteX1" fmla="*/ 1130439 w 1779979"/>
                <a:gd name="connsiteY1" fmla="*/ 1303 h 1404419"/>
                <a:gd name="connsiteX2" fmla="*/ 1403905 w 1779979"/>
                <a:gd name="connsiteY2" fmla="*/ 35486 h 1404419"/>
                <a:gd name="connsiteX3" fmla="*/ 1549183 w 1779979"/>
                <a:gd name="connsiteY3" fmla="*/ 197856 h 1404419"/>
                <a:gd name="connsiteX4" fmla="*/ 1728645 w 1779979"/>
                <a:gd name="connsiteY4" fmla="*/ 420047 h 1404419"/>
                <a:gd name="connsiteX5" fmla="*/ 1779920 w 1779979"/>
                <a:gd name="connsiteY5" fmla="*/ 702058 h 1404419"/>
                <a:gd name="connsiteX6" fmla="*/ 1737191 w 1779979"/>
                <a:gd name="connsiteY6" fmla="*/ 881520 h 1404419"/>
                <a:gd name="connsiteX7" fmla="*/ 1660279 w 1779979"/>
                <a:gd name="connsiteY7" fmla="*/ 1078073 h 1404419"/>
                <a:gd name="connsiteX8" fmla="*/ 1446634 w 1779979"/>
                <a:gd name="connsiteY8" fmla="*/ 1325901 h 1404419"/>
                <a:gd name="connsiteX9" fmla="*/ 985161 w 1779979"/>
                <a:gd name="connsiteY9" fmla="*/ 1394267 h 1404419"/>
                <a:gd name="connsiteX10" fmla="*/ 369864 w 1779979"/>
                <a:gd name="connsiteY10" fmla="*/ 1377176 h 1404419"/>
                <a:gd name="connsiteX11" fmla="*/ 104944 w 1779979"/>
                <a:gd name="connsiteY11" fmla="*/ 1146439 h 1404419"/>
                <a:gd name="connsiteX12" fmla="*/ 19486 w 1779979"/>
                <a:gd name="connsiteY12" fmla="*/ 932794 h 1404419"/>
                <a:gd name="connsiteX13" fmla="*/ 19486 w 1779979"/>
                <a:gd name="connsiteY13" fmla="*/ 360226 h 1404419"/>
                <a:gd name="connsiteX14" fmla="*/ 233131 w 1779979"/>
                <a:gd name="connsiteY14" fmla="*/ 146581 h 1404419"/>
                <a:gd name="connsiteX15" fmla="*/ 532234 w 1779979"/>
                <a:gd name="connsiteY15" fmla="*/ 35486 h 1404419"/>
                <a:gd name="connsiteX16" fmla="*/ 771516 w 1779979"/>
                <a:gd name="connsiteY16" fmla="*/ 9848 h 1404419"/>
                <a:gd name="connsiteX0" fmla="*/ 783353 w 1791816"/>
                <a:gd name="connsiteY0" fmla="*/ 9848 h 1404419"/>
                <a:gd name="connsiteX1" fmla="*/ 1142276 w 1791816"/>
                <a:gd name="connsiteY1" fmla="*/ 1303 h 1404419"/>
                <a:gd name="connsiteX2" fmla="*/ 1415742 w 1791816"/>
                <a:gd name="connsiteY2" fmla="*/ 35486 h 1404419"/>
                <a:gd name="connsiteX3" fmla="*/ 1561020 w 1791816"/>
                <a:gd name="connsiteY3" fmla="*/ 197856 h 1404419"/>
                <a:gd name="connsiteX4" fmla="*/ 1740482 w 1791816"/>
                <a:gd name="connsiteY4" fmla="*/ 420047 h 1404419"/>
                <a:gd name="connsiteX5" fmla="*/ 1791757 w 1791816"/>
                <a:gd name="connsiteY5" fmla="*/ 702058 h 1404419"/>
                <a:gd name="connsiteX6" fmla="*/ 1749028 w 1791816"/>
                <a:gd name="connsiteY6" fmla="*/ 881520 h 1404419"/>
                <a:gd name="connsiteX7" fmla="*/ 1672116 w 1791816"/>
                <a:gd name="connsiteY7" fmla="*/ 1078073 h 1404419"/>
                <a:gd name="connsiteX8" fmla="*/ 1458471 w 1791816"/>
                <a:gd name="connsiteY8" fmla="*/ 1325901 h 1404419"/>
                <a:gd name="connsiteX9" fmla="*/ 996998 w 1791816"/>
                <a:gd name="connsiteY9" fmla="*/ 1394267 h 1404419"/>
                <a:gd name="connsiteX10" fmla="*/ 381701 w 1791816"/>
                <a:gd name="connsiteY10" fmla="*/ 1377176 h 1404419"/>
                <a:gd name="connsiteX11" fmla="*/ 116781 w 1791816"/>
                <a:gd name="connsiteY11" fmla="*/ 1146439 h 1404419"/>
                <a:gd name="connsiteX12" fmla="*/ 31323 w 1791816"/>
                <a:gd name="connsiteY12" fmla="*/ 932794 h 1404419"/>
                <a:gd name="connsiteX13" fmla="*/ 1226 w 1791816"/>
                <a:gd name="connsiteY13" fmla="*/ 639091 h 1404419"/>
                <a:gd name="connsiteX14" fmla="*/ 31323 w 1791816"/>
                <a:gd name="connsiteY14" fmla="*/ 360226 h 1404419"/>
                <a:gd name="connsiteX15" fmla="*/ 244968 w 1791816"/>
                <a:gd name="connsiteY15" fmla="*/ 146581 h 1404419"/>
                <a:gd name="connsiteX16" fmla="*/ 544071 w 1791816"/>
                <a:gd name="connsiteY16" fmla="*/ 35486 h 1404419"/>
                <a:gd name="connsiteX17" fmla="*/ 783353 w 1791816"/>
                <a:gd name="connsiteY17" fmla="*/ 9848 h 1404419"/>
                <a:gd name="connsiteX0" fmla="*/ 812272 w 1820735"/>
                <a:gd name="connsiteY0" fmla="*/ 9848 h 1404419"/>
                <a:gd name="connsiteX1" fmla="*/ 1171195 w 1820735"/>
                <a:gd name="connsiteY1" fmla="*/ 1303 h 1404419"/>
                <a:gd name="connsiteX2" fmla="*/ 1444661 w 1820735"/>
                <a:gd name="connsiteY2" fmla="*/ 35486 h 1404419"/>
                <a:gd name="connsiteX3" fmla="*/ 1589939 w 1820735"/>
                <a:gd name="connsiteY3" fmla="*/ 197856 h 1404419"/>
                <a:gd name="connsiteX4" fmla="*/ 1769401 w 1820735"/>
                <a:gd name="connsiteY4" fmla="*/ 420047 h 1404419"/>
                <a:gd name="connsiteX5" fmla="*/ 1820676 w 1820735"/>
                <a:gd name="connsiteY5" fmla="*/ 702058 h 1404419"/>
                <a:gd name="connsiteX6" fmla="*/ 1777947 w 1820735"/>
                <a:gd name="connsiteY6" fmla="*/ 881520 h 1404419"/>
                <a:gd name="connsiteX7" fmla="*/ 1701035 w 1820735"/>
                <a:gd name="connsiteY7" fmla="*/ 1078073 h 1404419"/>
                <a:gd name="connsiteX8" fmla="*/ 1487390 w 1820735"/>
                <a:gd name="connsiteY8" fmla="*/ 1325901 h 1404419"/>
                <a:gd name="connsiteX9" fmla="*/ 1025917 w 1820735"/>
                <a:gd name="connsiteY9" fmla="*/ 1394267 h 1404419"/>
                <a:gd name="connsiteX10" fmla="*/ 410620 w 1820735"/>
                <a:gd name="connsiteY10" fmla="*/ 1377176 h 1404419"/>
                <a:gd name="connsiteX11" fmla="*/ 145700 w 1820735"/>
                <a:gd name="connsiteY11" fmla="*/ 1146439 h 1404419"/>
                <a:gd name="connsiteX12" fmla="*/ 60242 w 1820735"/>
                <a:gd name="connsiteY12" fmla="*/ 932794 h 1404419"/>
                <a:gd name="connsiteX13" fmla="*/ 0 w 1820735"/>
                <a:gd name="connsiteY13" fmla="*/ 613970 h 1404419"/>
                <a:gd name="connsiteX14" fmla="*/ 60242 w 1820735"/>
                <a:gd name="connsiteY14" fmla="*/ 360226 h 1404419"/>
                <a:gd name="connsiteX15" fmla="*/ 273887 w 1820735"/>
                <a:gd name="connsiteY15" fmla="*/ 146581 h 1404419"/>
                <a:gd name="connsiteX16" fmla="*/ 572990 w 1820735"/>
                <a:gd name="connsiteY16" fmla="*/ 35486 h 1404419"/>
                <a:gd name="connsiteX17" fmla="*/ 812272 w 1820735"/>
                <a:gd name="connsiteY17" fmla="*/ 9848 h 1404419"/>
                <a:gd name="connsiteX0" fmla="*/ 812272 w 1820735"/>
                <a:gd name="connsiteY0" fmla="*/ 9848 h 1404419"/>
                <a:gd name="connsiteX1" fmla="*/ 1171195 w 1820735"/>
                <a:gd name="connsiteY1" fmla="*/ 1303 h 1404419"/>
                <a:gd name="connsiteX2" fmla="*/ 1444661 w 1820735"/>
                <a:gd name="connsiteY2" fmla="*/ 35486 h 1404419"/>
                <a:gd name="connsiteX3" fmla="*/ 1589939 w 1820735"/>
                <a:gd name="connsiteY3" fmla="*/ 197856 h 1404419"/>
                <a:gd name="connsiteX4" fmla="*/ 1769401 w 1820735"/>
                <a:gd name="connsiteY4" fmla="*/ 420047 h 1404419"/>
                <a:gd name="connsiteX5" fmla="*/ 1820676 w 1820735"/>
                <a:gd name="connsiteY5" fmla="*/ 702058 h 1404419"/>
                <a:gd name="connsiteX6" fmla="*/ 1777947 w 1820735"/>
                <a:gd name="connsiteY6" fmla="*/ 881520 h 1404419"/>
                <a:gd name="connsiteX7" fmla="*/ 1701035 w 1820735"/>
                <a:gd name="connsiteY7" fmla="*/ 1078073 h 1404419"/>
                <a:gd name="connsiteX8" fmla="*/ 1487390 w 1820735"/>
                <a:gd name="connsiteY8" fmla="*/ 1325901 h 1404419"/>
                <a:gd name="connsiteX9" fmla="*/ 1025917 w 1820735"/>
                <a:gd name="connsiteY9" fmla="*/ 1394267 h 1404419"/>
                <a:gd name="connsiteX10" fmla="*/ 410620 w 1820735"/>
                <a:gd name="connsiteY10" fmla="*/ 1377176 h 1404419"/>
                <a:gd name="connsiteX11" fmla="*/ 145700 w 1820735"/>
                <a:gd name="connsiteY11" fmla="*/ 1146439 h 1404419"/>
                <a:gd name="connsiteX12" fmla="*/ 50194 w 1820735"/>
                <a:gd name="connsiteY12" fmla="*/ 952891 h 1404419"/>
                <a:gd name="connsiteX13" fmla="*/ 0 w 1820735"/>
                <a:gd name="connsiteY13" fmla="*/ 613970 h 1404419"/>
                <a:gd name="connsiteX14" fmla="*/ 60242 w 1820735"/>
                <a:gd name="connsiteY14" fmla="*/ 360226 h 1404419"/>
                <a:gd name="connsiteX15" fmla="*/ 273887 w 1820735"/>
                <a:gd name="connsiteY15" fmla="*/ 146581 h 1404419"/>
                <a:gd name="connsiteX16" fmla="*/ 572990 w 1820735"/>
                <a:gd name="connsiteY16" fmla="*/ 35486 h 1404419"/>
                <a:gd name="connsiteX17" fmla="*/ 812272 w 1820735"/>
                <a:gd name="connsiteY17" fmla="*/ 9848 h 1404419"/>
                <a:gd name="connsiteX0" fmla="*/ 812272 w 1800749"/>
                <a:gd name="connsiteY0" fmla="*/ 9848 h 1404419"/>
                <a:gd name="connsiteX1" fmla="*/ 1171195 w 1800749"/>
                <a:gd name="connsiteY1" fmla="*/ 1303 h 1404419"/>
                <a:gd name="connsiteX2" fmla="*/ 1444661 w 1800749"/>
                <a:gd name="connsiteY2" fmla="*/ 35486 h 1404419"/>
                <a:gd name="connsiteX3" fmla="*/ 1589939 w 1800749"/>
                <a:gd name="connsiteY3" fmla="*/ 197856 h 1404419"/>
                <a:gd name="connsiteX4" fmla="*/ 1769401 w 1800749"/>
                <a:gd name="connsiteY4" fmla="*/ 420047 h 1404419"/>
                <a:gd name="connsiteX5" fmla="*/ 1800579 w 1800749"/>
                <a:gd name="connsiteY5" fmla="*/ 586502 h 1404419"/>
                <a:gd name="connsiteX6" fmla="*/ 1777947 w 1800749"/>
                <a:gd name="connsiteY6" fmla="*/ 881520 h 1404419"/>
                <a:gd name="connsiteX7" fmla="*/ 1701035 w 1800749"/>
                <a:gd name="connsiteY7" fmla="*/ 1078073 h 1404419"/>
                <a:gd name="connsiteX8" fmla="*/ 1487390 w 1800749"/>
                <a:gd name="connsiteY8" fmla="*/ 1325901 h 1404419"/>
                <a:gd name="connsiteX9" fmla="*/ 1025917 w 1800749"/>
                <a:gd name="connsiteY9" fmla="*/ 1394267 h 1404419"/>
                <a:gd name="connsiteX10" fmla="*/ 410620 w 1800749"/>
                <a:gd name="connsiteY10" fmla="*/ 1377176 h 1404419"/>
                <a:gd name="connsiteX11" fmla="*/ 145700 w 1800749"/>
                <a:gd name="connsiteY11" fmla="*/ 1146439 h 1404419"/>
                <a:gd name="connsiteX12" fmla="*/ 50194 w 1800749"/>
                <a:gd name="connsiteY12" fmla="*/ 952891 h 1404419"/>
                <a:gd name="connsiteX13" fmla="*/ 0 w 1800749"/>
                <a:gd name="connsiteY13" fmla="*/ 613970 h 1404419"/>
                <a:gd name="connsiteX14" fmla="*/ 60242 w 1800749"/>
                <a:gd name="connsiteY14" fmla="*/ 360226 h 1404419"/>
                <a:gd name="connsiteX15" fmla="*/ 273887 w 1800749"/>
                <a:gd name="connsiteY15" fmla="*/ 146581 h 1404419"/>
                <a:gd name="connsiteX16" fmla="*/ 572990 w 1800749"/>
                <a:gd name="connsiteY16" fmla="*/ 35486 h 1404419"/>
                <a:gd name="connsiteX17" fmla="*/ 812272 w 1800749"/>
                <a:gd name="connsiteY17" fmla="*/ 9848 h 1404419"/>
                <a:gd name="connsiteX0" fmla="*/ 812272 w 1804261"/>
                <a:gd name="connsiteY0" fmla="*/ 9848 h 1404419"/>
                <a:gd name="connsiteX1" fmla="*/ 1171195 w 1804261"/>
                <a:gd name="connsiteY1" fmla="*/ 1303 h 1404419"/>
                <a:gd name="connsiteX2" fmla="*/ 1444661 w 1804261"/>
                <a:gd name="connsiteY2" fmla="*/ 35486 h 1404419"/>
                <a:gd name="connsiteX3" fmla="*/ 1589939 w 1804261"/>
                <a:gd name="connsiteY3" fmla="*/ 197856 h 1404419"/>
                <a:gd name="connsiteX4" fmla="*/ 1709111 w 1804261"/>
                <a:gd name="connsiteY4" fmla="*/ 359757 h 1404419"/>
                <a:gd name="connsiteX5" fmla="*/ 1800579 w 1804261"/>
                <a:gd name="connsiteY5" fmla="*/ 586502 h 1404419"/>
                <a:gd name="connsiteX6" fmla="*/ 1777947 w 1804261"/>
                <a:gd name="connsiteY6" fmla="*/ 881520 h 1404419"/>
                <a:gd name="connsiteX7" fmla="*/ 1701035 w 1804261"/>
                <a:gd name="connsiteY7" fmla="*/ 1078073 h 1404419"/>
                <a:gd name="connsiteX8" fmla="*/ 1487390 w 1804261"/>
                <a:gd name="connsiteY8" fmla="*/ 1325901 h 1404419"/>
                <a:gd name="connsiteX9" fmla="*/ 1025917 w 1804261"/>
                <a:gd name="connsiteY9" fmla="*/ 1394267 h 1404419"/>
                <a:gd name="connsiteX10" fmla="*/ 410620 w 1804261"/>
                <a:gd name="connsiteY10" fmla="*/ 1377176 h 1404419"/>
                <a:gd name="connsiteX11" fmla="*/ 145700 w 1804261"/>
                <a:gd name="connsiteY11" fmla="*/ 1146439 h 1404419"/>
                <a:gd name="connsiteX12" fmla="*/ 50194 w 1804261"/>
                <a:gd name="connsiteY12" fmla="*/ 952891 h 1404419"/>
                <a:gd name="connsiteX13" fmla="*/ 0 w 1804261"/>
                <a:gd name="connsiteY13" fmla="*/ 613970 h 1404419"/>
                <a:gd name="connsiteX14" fmla="*/ 60242 w 1804261"/>
                <a:gd name="connsiteY14" fmla="*/ 360226 h 1404419"/>
                <a:gd name="connsiteX15" fmla="*/ 273887 w 1804261"/>
                <a:gd name="connsiteY15" fmla="*/ 146581 h 1404419"/>
                <a:gd name="connsiteX16" fmla="*/ 572990 w 1804261"/>
                <a:gd name="connsiteY16" fmla="*/ 35486 h 1404419"/>
                <a:gd name="connsiteX17" fmla="*/ 812272 w 1804261"/>
                <a:gd name="connsiteY17" fmla="*/ 9848 h 1404419"/>
                <a:gd name="connsiteX0" fmla="*/ 812272 w 1804261"/>
                <a:gd name="connsiteY0" fmla="*/ 9848 h 1404419"/>
                <a:gd name="connsiteX1" fmla="*/ 1171195 w 1804261"/>
                <a:gd name="connsiteY1" fmla="*/ 1303 h 1404419"/>
                <a:gd name="connsiteX2" fmla="*/ 1444661 w 1804261"/>
                <a:gd name="connsiteY2" fmla="*/ 35486 h 1404419"/>
                <a:gd name="connsiteX3" fmla="*/ 1630133 w 1804261"/>
                <a:gd name="connsiteY3" fmla="*/ 167711 h 1404419"/>
                <a:gd name="connsiteX4" fmla="*/ 1709111 w 1804261"/>
                <a:gd name="connsiteY4" fmla="*/ 359757 h 1404419"/>
                <a:gd name="connsiteX5" fmla="*/ 1800579 w 1804261"/>
                <a:gd name="connsiteY5" fmla="*/ 586502 h 1404419"/>
                <a:gd name="connsiteX6" fmla="*/ 1777947 w 1804261"/>
                <a:gd name="connsiteY6" fmla="*/ 881520 h 1404419"/>
                <a:gd name="connsiteX7" fmla="*/ 1701035 w 1804261"/>
                <a:gd name="connsiteY7" fmla="*/ 1078073 h 1404419"/>
                <a:gd name="connsiteX8" fmla="*/ 1487390 w 1804261"/>
                <a:gd name="connsiteY8" fmla="*/ 1325901 h 1404419"/>
                <a:gd name="connsiteX9" fmla="*/ 1025917 w 1804261"/>
                <a:gd name="connsiteY9" fmla="*/ 1394267 h 1404419"/>
                <a:gd name="connsiteX10" fmla="*/ 410620 w 1804261"/>
                <a:gd name="connsiteY10" fmla="*/ 1377176 h 1404419"/>
                <a:gd name="connsiteX11" fmla="*/ 145700 w 1804261"/>
                <a:gd name="connsiteY11" fmla="*/ 1146439 h 1404419"/>
                <a:gd name="connsiteX12" fmla="*/ 50194 w 1804261"/>
                <a:gd name="connsiteY12" fmla="*/ 952891 h 1404419"/>
                <a:gd name="connsiteX13" fmla="*/ 0 w 1804261"/>
                <a:gd name="connsiteY13" fmla="*/ 613970 h 1404419"/>
                <a:gd name="connsiteX14" fmla="*/ 60242 w 1804261"/>
                <a:gd name="connsiteY14" fmla="*/ 360226 h 1404419"/>
                <a:gd name="connsiteX15" fmla="*/ 273887 w 1804261"/>
                <a:gd name="connsiteY15" fmla="*/ 146581 h 1404419"/>
                <a:gd name="connsiteX16" fmla="*/ 572990 w 1804261"/>
                <a:gd name="connsiteY16" fmla="*/ 35486 h 1404419"/>
                <a:gd name="connsiteX17" fmla="*/ 812272 w 1804261"/>
                <a:gd name="connsiteY17" fmla="*/ 9848 h 1404419"/>
                <a:gd name="connsiteX0" fmla="*/ 812272 w 1804261"/>
                <a:gd name="connsiteY0" fmla="*/ 9848 h 1404419"/>
                <a:gd name="connsiteX1" fmla="*/ 1171195 w 1804261"/>
                <a:gd name="connsiteY1" fmla="*/ 1303 h 1404419"/>
                <a:gd name="connsiteX2" fmla="*/ 1444661 w 1804261"/>
                <a:gd name="connsiteY2" fmla="*/ 35486 h 1404419"/>
                <a:gd name="connsiteX3" fmla="*/ 1605012 w 1804261"/>
                <a:gd name="connsiteY3" fmla="*/ 167711 h 1404419"/>
                <a:gd name="connsiteX4" fmla="*/ 1709111 w 1804261"/>
                <a:gd name="connsiteY4" fmla="*/ 359757 h 1404419"/>
                <a:gd name="connsiteX5" fmla="*/ 1800579 w 1804261"/>
                <a:gd name="connsiteY5" fmla="*/ 586502 h 1404419"/>
                <a:gd name="connsiteX6" fmla="*/ 1777947 w 1804261"/>
                <a:gd name="connsiteY6" fmla="*/ 881520 h 1404419"/>
                <a:gd name="connsiteX7" fmla="*/ 1701035 w 1804261"/>
                <a:gd name="connsiteY7" fmla="*/ 1078073 h 1404419"/>
                <a:gd name="connsiteX8" fmla="*/ 1487390 w 1804261"/>
                <a:gd name="connsiteY8" fmla="*/ 1325901 h 1404419"/>
                <a:gd name="connsiteX9" fmla="*/ 1025917 w 1804261"/>
                <a:gd name="connsiteY9" fmla="*/ 1394267 h 1404419"/>
                <a:gd name="connsiteX10" fmla="*/ 410620 w 1804261"/>
                <a:gd name="connsiteY10" fmla="*/ 1377176 h 1404419"/>
                <a:gd name="connsiteX11" fmla="*/ 145700 w 1804261"/>
                <a:gd name="connsiteY11" fmla="*/ 1146439 h 1404419"/>
                <a:gd name="connsiteX12" fmla="*/ 50194 w 1804261"/>
                <a:gd name="connsiteY12" fmla="*/ 952891 h 1404419"/>
                <a:gd name="connsiteX13" fmla="*/ 0 w 1804261"/>
                <a:gd name="connsiteY13" fmla="*/ 613970 h 1404419"/>
                <a:gd name="connsiteX14" fmla="*/ 60242 w 1804261"/>
                <a:gd name="connsiteY14" fmla="*/ 360226 h 1404419"/>
                <a:gd name="connsiteX15" fmla="*/ 273887 w 1804261"/>
                <a:gd name="connsiteY15" fmla="*/ 146581 h 1404419"/>
                <a:gd name="connsiteX16" fmla="*/ 572990 w 1804261"/>
                <a:gd name="connsiteY16" fmla="*/ 35486 h 1404419"/>
                <a:gd name="connsiteX17" fmla="*/ 812272 w 1804261"/>
                <a:gd name="connsiteY17" fmla="*/ 9848 h 1404419"/>
                <a:gd name="connsiteX0" fmla="*/ 812272 w 1804261"/>
                <a:gd name="connsiteY0" fmla="*/ 11581 h 1406152"/>
                <a:gd name="connsiteX1" fmla="*/ 1171195 w 1804261"/>
                <a:gd name="connsiteY1" fmla="*/ 3036 h 1406152"/>
                <a:gd name="connsiteX2" fmla="*/ 1444661 w 1804261"/>
                <a:gd name="connsiteY2" fmla="*/ 62340 h 1406152"/>
                <a:gd name="connsiteX3" fmla="*/ 1605012 w 1804261"/>
                <a:gd name="connsiteY3" fmla="*/ 169444 h 1406152"/>
                <a:gd name="connsiteX4" fmla="*/ 1709111 w 1804261"/>
                <a:gd name="connsiteY4" fmla="*/ 361490 h 1406152"/>
                <a:gd name="connsiteX5" fmla="*/ 1800579 w 1804261"/>
                <a:gd name="connsiteY5" fmla="*/ 588235 h 1406152"/>
                <a:gd name="connsiteX6" fmla="*/ 1777947 w 1804261"/>
                <a:gd name="connsiteY6" fmla="*/ 883253 h 1406152"/>
                <a:gd name="connsiteX7" fmla="*/ 1701035 w 1804261"/>
                <a:gd name="connsiteY7" fmla="*/ 1079806 h 1406152"/>
                <a:gd name="connsiteX8" fmla="*/ 1487390 w 1804261"/>
                <a:gd name="connsiteY8" fmla="*/ 1327634 h 1406152"/>
                <a:gd name="connsiteX9" fmla="*/ 1025917 w 1804261"/>
                <a:gd name="connsiteY9" fmla="*/ 1396000 h 1406152"/>
                <a:gd name="connsiteX10" fmla="*/ 410620 w 1804261"/>
                <a:gd name="connsiteY10" fmla="*/ 1378909 h 1406152"/>
                <a:gd name="connsiteX11" fmla="*/ 145700 w 1804261"/>
                <a:gd name="connsiteY11" fmla="*/ 1148172 h 1406152"/>
                <a:gd name="connsiteX12" fmla="*/ 50194 w 1804261"/>
                <a:gd name="connsiteY12" fmla="*/ 954624 h 1406152"/>
                <a:gd name="connsiteX13" fmla="*/ 0 w 1804261"/>
                <a:gd name="connsiteY13" fmla="*/ 615703 h 1406152"/>
                <a:gd name="connsiteX14" fmla="*/ 60242 w 1804261"/>
                <a:gd name="connsiteY14" fmla="*/ 361959 h 1406152"/>
                <a:gd name="connsiteX15" fmla="*/ 273887 w 1804261"/>
                <a:gd name="connsiteY15" fmla="*/ 148314 h 1406152"/>
                <a:gd name="connsiteX16" fmla="*/ 572990 w 1804261"/>
                <a:gd name="connsiteY16" fmla="*/ 37219 h 1406152"/>
                <a:gd name="connsiteX17" fmla="*/ 812272 w 1804261"/>
                <a:gd name="connsiteY17" fmla="*/ 11581 h 1406152"/>
                <a:gd name="connsiteX0" fmla="*/ 812272 w 1801436"/>
                <a:gd name="connsiteY0" fmla="*/ 11581 h 1406152"/>
                <a:gd name="connsiteX1" fmla="*/ 1171195 w 1801436"/>
                <a:gd name="connsiteY1" fmla="*/ 3036 h 1406152"/>
                <a:gd name="connsiteX2" fmla="*/ 1444661 w 1801436"/>
                <a:gd name="connsiteY2" fmla="*/ 62340 h 1406152"/>
                <a:gd name="connsiteX3" fmla="*/ 1605012 w 1801436"/>
                <a:gd name="connsiteY3" fmla="*/ 169444 h 1406152"/>
                <a:gd name="connsiteX4" fmla="*/ 1754328 w 1801436"/>
                <a:gd name="connsiteY4" fmla="*/ 401683 h 1406152"/>
                <a:gd name="connsiteX5" fmla="*/ 1800579 w 1801436"/>
                <a:gd name="connsiteY5" fmla="*/ 588235 h 1406152"/>
                <a:gd name="connsiteX6" fmla="*/ 1777947 w 1801436"/>
                <a:gd name="connsiteY6" fmla="*/ 883253 h 1406152"/>
                <a:gd name="connsiteX7" fmla="*/ 1701035 w 1801436"/>
                <a:gd name="connsiteY7" fmla="*/ 1079806 h 1406152"/>
                <a:gd name="connsiteX8" fmla="*/ 1487390 w 1801436"/>
                <a:gd name="connsiteY8" fmla="*/ 1327634 h 1406152"/>
                <a:gd name="connsiteX9" fmla="*/ 1025917 w 1801436"/>
                <a:gd name="connsiteY9" fmla="*/ 1396000 h 1406152"/>
                <a:gd name="connsiteX10" fmla="*/ 410620 w 1801436"/>
                <a:gd name="connsiteY10" fmla="*/ 1378909 h 1406152"/>
                <a:gd name="connsiteX11" fmla="*/ 145700 w 1801436"/>
                <a:gd name="connsiteY11" fmla="*/ 1148172 h 1406152"/>
                <a:gd name="connsiteX12" fmla="*/ 50194 w 1801436"/>
                <a:gd name="connsiteY12" fmla="*/ 954624 h 1406152"/>
                <a:gd name="connsiteX13" fmla="*/ 0 w 1801436"/>
                <a:gd name="connsiteY13" fmla="*/ 615703 h 1406152"/>
                <a:gd name="connsiteX14" fmla="*/ 60242 w 1801436"/>
                <a:gd name="connsiteY14" fmla="*/ 361959 h 1406152"/>
                <a:gd name="connsiteX15" fmla="*/ 273887 w 1801436"/>
                <a:gd name="connsiteY15" fmla="*/ 148314 h 1406152"/>
                <a:gd name="connsiteX16" fmla="*/ 572990 w 1801436"/>
                <a:gd name="connsiteY16" fmla="*/ 37219 h 1406152"/>
                <a:gd name="connsiteX17" fmla="*/ 812272 w 1801436"/>
                <a:gd name="connsiteY17" fmla="*/ 11581 h 1406152"/>
                <a:gd name="connsiteX0" fmla="*/ 797200 w 1786364"/>
                <a:gd name="connsiteY0" fmla="*/ 11581 h 1406152"/>
                <a:gd name="connsiteX1" fmla="*/ 1156123 w 1786364"/>
                <a:gd name="connsiteY1" fmla="*/ 3036 h 1406152"/>
                <a:gd name="connsiteX2" fmla="*/ 1429589 w 1786364"/>
                <a:gd name="connsiteY2" fmla="*/ 62340 h 1406152"/>
                <a:gd name="connsiteX3" fmla="*/ 1589940 w 1786364"/>
                <a:gd name="connsiteY3" fmla="*/ 169444 h 1406152"/>
                <a:gd name="connsiteX4" fmla="*/ 1739256 w 1786364"/>
                <a:gd name="connsiteY4" fmla="*/ 401683 h 1406152"/>
                <a:gd name="connsiteX5" fmla="*/ 1785507 w 1786364"/>
                <a:gd name="connsiteY5" fmla="*/ 588235 h 1406152"/>
                <a:gd name="connsiteX6" fmla="*/ 1762875 w 1786364"/>
                <a:gd name="connsiteY6" fmla="*/ 883253 h 1406152"/>
                <a:gd name="connsiteX7" fmla="*/ 1685963 w 1786364"/>
                <a:gd name="connsiteY7" fmla="*/ 1079806 h 1406152"/>
                <a:gd name="connsiteX8" fmla="*/ 1472318 w 1786364"/>
                <a:gd name="connsiteY8" fmla="*/ 1327634 h 1406152"/>
                <a:gd name="connsiteX9" fmla="*/ 1010845 w 1786364"/>
                <a:gd name="connsiteY9" fmla="*/ 1396000 h 1406152"/>
                <a:gd name="connsiteX10" fmla="*/ 395548 w 1786364"/>
                <a:gd name="connsiteY10" fmla="*/ 1378909 h 1406152"/>
                <a:gd name="connsiteX11" fmla="*/ 130628 w 1786364"/>
                <a:gd name="connsiteY11" fmla="*/ 1148172 h 1406152"/>
                <a:gd name="connsiteX12" fmla="*/ 35122 w 1786364"/>
                <a:gd name="connsiteY12" fmla="*/ 954624 h 1406152"/>
                <a:gd name="connsiteX13" fmla="*/ 0 w 1786364"/>
                <a:gd name="connsiteY13" fmla="*/ 615703 h 1406152"/>
                <a:gd name="connsiteX14" fmla="*/ 45170 w 1786364"/>
                <a:gd name="connsiteY14" fmla="*/ 361959 h 1406152"/>
                <a:gd name="connsiteX15" fmla="*/ 258815 w 1786364"/>
                <a:gd name="connsiteY15" fmla="*/ 148314 h 1406152"/>
                <a:gd name="connsiteX16" fmla="*/ 557918 w 1786364"/>
                <a:gd name="connsiteY16" fmla="*/ 37219 h 1406152"/>
                <a:gd name="connsiteX17" fmla="*/ 797200 w 1786364"/>
                <a:gd name="connsiteY17" fmla="*/ 11581 h 1406152"/>
                <a:gd name="connsiteX0" fmla="*/ 807248 w 1796412"/>
                <a:gd name="connsiteY0" fmla="*/ 11581 h 1406152"/>
                <a:gd name="connsiteX1" fmla="*/ 1166171 w 1796412"/>
                <a:gd name="connsiteY1" fmla="*/ 3036 h 1406152"/>
                <a:gd name="connsiteX2" fmla="*/ 1439637 w 1796412"/>
                <a:gd name="connsiteY2" fmla="*/ 62340 h 1406152"/>
                <a:gd name="connsiteX3" fmla="*/ 1599988 w 1796412"/>
                <a:gd name="connsiteY3" fmla="*/ 169444 h 1406152"/>
                <a:gd name="connsiteX4" fmla="*/ 1749304 w 1796412"/>
                <a:gd name="connsiteY4" fmla="*/ 401683 h 1406152"/>
                <a:gd name="connsiteX5" fmla="*/ 1795555 w 1796412"/>
                <a:gd name="connsiteY5" fmla="*/ 588235 h 1406152"/>
                <a:gd name="connsiteX6" fmla="*/ 1772923 w 1796412"/>
                <a:gd name="connsiteY6" fmla="*/ 883253 h 1406152"/>
                <a:gd name="connsiteX7" fmla="*/ 1696011 w 1796412"/>
                <a:gd name="connsiteY7" fmla="*/ 1079806 h 1406152"/>
                <a:gd name="connsiteX8" fmla="*/ 1482366 w 1796412"/>
                <a:gd name="connsiteY8" fmla="*/ 1327634 h 1406152"/>
                <a:gd name="connsiteX9" fmla="*/ 1020893 w 1796412"/>
                <a:gd name="connsiteY9" fmla="*/ 1396000 h 1406152"/>
                <a:gd name="connsiteX10" fmla="*/ 405596 w 1796412"/>
                <a:gd name="connsiteY10" fmla="*/ 1378909 h 1406152"/>
                <a:gd name="connsiteX11" fmla="*/ 140676 w 1796412"/>
                <a:gd name="connsiteY11" fmla="*/ 1148172 h 1406152"/>
                <a:gd name="connsiteX12" fmla="*/ 45170 w 1796412"/>
                <a:gd name="connsiteY12" fmla="*/ 954624 h 1406152"/>
                <a:gd name="connsiteX13" fmla="*/ 0 w 1796412"/>
                <a:gd name="connsiteY13" fmla="*/ 640823 h 1406152"/>
                <a:gd name="connsiteX14" fmla="*/ 55218 w 1796412"/>
                <a:gd name="connsiteY14" fmla="*/ 361959 h 1406152"/>
                <a:gd name="connsiteX15" fmla="*/ 268863 w 1796412"/>
                <a:gd name="connsiteY15" fmla="*/ 148314 h 1406152"/>
                <a:gd name="connsiteX16" fmla="*/ 567966 w 1796412"/>
                <a:gd name="connsiteY16" fmla="*/ 37219 h 1406152"/>
                <a:gd name="connsiteX17" fmla="*/ 807248 w 1796412"/>
                <a:gd name="connsiteY17" fmla="*/ 11581 h 1406152"/>
                <a:gd name="connsiteX0" fmla="*/ 807248 w 1799237"/>
                <a:gd name="connsiteY0" fmla="*/ 11581 h 1406152"/>
                <a:gd name="connsiteX1" fmla="*/ 1166171 w 1799237"/>
                <a:gd name="connsiteY1" fmla="*/ 3036 h 1406152"/>
                <a:gd name="connsiteX2" fmla="*/ 1439637 w 1799237"/>
                <a:gd name="connsiteY2" fmla="*/ 62340 h 1406152"/>
                <a:gd name="connsiteX3" fmla="*/ 1599988 w 1799237"/>
                <a:gd name="connsiteY3" fmla="*/ 169444 h 1406152"/>
                <a:gd name="connsiteX4" fmla="*/ 1704087 w 1799237"/>
                <a:gd name="connsiteY4" fmla="*/ 336369 h 1406152"/>
                <a:gd name="connsiteX5" fmla="*/ 1795555 w 1799237"/>
                <a:gd name="connsiteY5" fmla="*/ 588235 h 1406152"/>
                <a:gd name="connsiteX6" fmla="*/ 1772923 w 1799237"/>
                <a:gd name="connsiteY6" fmla="*/ 883253 h 1406152"/>
                <a:gd name="connsiteX7" fmla="*/ 1696011 w 1799237"/>
                <a:gd name="connsiteY7" fmla="*/ 1079806 h 1406152"/>
                <a:gd name="connsiteX8" fmla="*/ 1482366 w 1799237"/>
                <a:gd name="connsiteY8" fmla="*/ 1327634 h 1406152"/>
                <a:gd name="connsiteX9" fmla="*/ 1020893 w 1799237"/>
                <a:gd name="connsiteY9" fmla="*/ 1396000 h 1406152"/>
                <a:gd name="connsiteX10" fmla="*/ 405596 w 1799237"/>
                <a:gd name="connsiteY10" fmla="*/ 1378909 h 1406152"/>
                <a:gd name="connsiteX11" fmla="*/ 140676 w 1799237"/>
                <a:gd name="connsiteY11" fmla="*/ 1148172 h 1406152"/>
                <a:gd name="connsiteX12" fmla="*/ 45170 w 1799237"/>
                <a:gd name="connsiteY12" fmla="*/ 954624 h 1406152"/>
                <a:gd name="connsiteX13" fmla="*/ 0 w 1799237"/>
                <a:gd name="connsiteY13" fmla="*/ 640823 h 1406152"/>
                <a:gd name="connsiteX14" fmla="*/ 55218 w 1799237"/>
                <a:gd name="connsiteY14" fmla="*/ 361959 h 1406152"/>
                <a:gd name="connsiteX15" fmla="*/ 268863 w 1799237"/>
                <a:gd name="connsiteY15" fmla="*/ 148314 h 1406152"/>
                <a:gd name="connsiteX16" fmla="*/ 567966 w 1799237"/>
                <a:gd name="connsiteY16" fmla="*/ 37219 h 1406152"/>
                <a:gd name="connsiteX17" fmla="*/ 807248 w 1799237"/>
                <a:gd name="connsiteY17" fmla="*/ 11581 h 1406152"/>
                <a:gd name="connsiteX0" fmla="*/ 807248 w 1799237"/>
                <a:gd name="connsiteY0" fmla="*/ 11581 h 1406152"/>
                <a:gd name="connsiteX1" fmla="*/ 1166171 w 1799237"/>
                <a:gd name="connsiteY1" fmla="*/ 3036 h 1406152"/>
                <a:gd name="connsiteX2" fmla="*/ 1439637 w 1799237"/>
                <a:gd name="connsiteY2" fmla="*/ 62340 h 1406152"/>
                <a:gd name="connsiteX3" fmla="*/ 1569843 w 1799237"/>
                <a:gd name="connsiteY3" fmla="*/ 184516 h 1406152"/>
                <a:gd name="connsiteX4" fmla="*/ 1704087 w 1799237"/>
                <a:gd name="connsiteY4" fmla="*/ 336369 h 1406152"/>
                <a:gd name="connsiteX5" fmla="*/ 1795555 w 1799237"/>
                <a:gd name="connsiteY5" fmla="*/ 588235 h 1406152"/>
                <a:gd name="connsiteX6" fmla="*/ 1772923 w 1799237"/>
                <a:gd name="connsiteY6" fmla="*/ 883253 h 1406152"/>
                <a:gd name="connsiteX7" fmla="*/ 1696011 w 1799237"/>
                <a:gd name="connsiteY7" fmla="*/ 1079806 h 1406152"/>
                <a:gd name="connsiteX8" fmla="*/ 1482366 w 1799237"/>
                <a:gd name="connsiteY8" fmla="*/ 1327634 h 1406152"/>
                <a:gd name="connsiteX9" fmla="*/ 1020893 w 1799237"/>
                <a:gd name="connsiteY9" fmla="*/ 1396000 h 1406152"/>
                <a:gd name="connsiteX10" fmla="*/ 405596 w 1799237"/>
                <a:gd name="connsiteY10" fmla="*/ 1378909 h 1406152"/>
                <a:gd name="connsiteX11" fmla="*/ 140676 w 1799237"/>
                <a:gd name="connsiteY11" fmla="*/ 1148172 h 1406152"/>
                <a:gd name="connsiteX12" fmla="*/ 45170 w 1799237"/>
                <a:gd name="connsiteY12" fmla="*/ 954624 h 1406152"/>
                <a:gd name="connsiteX13" fmla="*/ 0 w 1799237"/>
                <a:gd name="connsiteY13" fmla="*/ 640823 h 1406152"/>
                <a:gd name="connsiteX14" fmla="*/ 55218 w 1799237"/>
                <a:gd name="connsiteY14" fmla="*/ 361959 h 1406152"/>
                <a:gd name="connsiteX15" fmla="*/ 268863 w 1799237"/>
                <a:gd name="connsiteY15" fmla="*/ 148314 h 1406152"/>
                <a:gd name="connsiteX16" fmla="*/ 567966 w 1799237"/>
                <a:gd name="connsiteY16" fmla="*/ 37219 h 1406152"/>
                <a:gd name="connsiteX17" fmla="*/ 807248 w 1799237"/>
                <a:gd name="connsiteY17" fmla="*/ 11581 h 1406152"/>
                <a:gd name="connsiteX0" fmla="*/ 807248 w 1799237"/>
                <a:gd name="connsiteY0" fmla="*/ 10875 h 1405446"/>
                <a:gd name="connsiteX1" fmla="*/ 1166171 w 1799237"/>
                <a:gd name="connsiteY1" fmla="*/ 2330 h 1405446"/>
                <a:gd name="connsiteX2" fmla="*/ 1404467 w 1799237"/>
                <a:gd name="connsiteY2" fmla="*/ 51586 h 1405446"/>
                <a:gd name="connsiteX3" fmla="*/ 1569843 w 1799237"/>
                <a:gd name="connsiteY3" fmla="*/ 183810 h 1405446"/>
                <a:gd name="connsiteX4" fmla="*/ 1704087 w 1799237"/>
                <a:gd name="connsiteY4" fmla="*/ 335663 h 1405446"/>
                <a:gd name="connsiteX5" fmla="*/ 1795555 w 1799237"/>
                <a:gd name="connsiteY5" fmla="*/ 587529 h 1405446"/>
                <a:gd name="connsiteX6" fmla="*/ 1772923 w 1799237"/>
                <a:gd name="connsiteY6" fmla="*/ 882547 h 1405446"/>
                <a:gd name="connsiteX7" fmla="*/ 1696011 w 1799237"/>
                <a:gd name="connsiteY7" fmla="*/ 1079100 h 1405446"/>
                <a:gd name="connsiteX8" fmla="*/ 1482366 w 1799237"/>
                <a:gd name="connsiteY8" fmla="*/ 1326928 h 1405446"/>
                <a:gd name="connsiteX9" fmla="*/ 1020893 w 1799237"/>
                <a:gd name="connsiteY9" fmla="*/ 1395294 h 1405446"/>
                <a:gd name="connsiteX10" fmla="*/ 405596 w 1799237"/>
                <a:gd name="connsiteY10" fmla="*/ 1378203 h 1405446"/>
                <a:gd name="connsiteX11" fmla="*/ 140676 w 1799237"/>
                <a:gd name="connsiteY11" fmla="*/ 1147466 h 1405446"/>
                <a:gd name="connsiteX12" fmla="*/ 45170 w 1799237"/>
                <a:gd name="connsiteY12" fmla="*/ 953918 h 1405446"/>
                <a:gd name="connsiteX13" fmla="*/ 0 w 1799237"/>
                <a:gd name="connsiteY13" fmla="*/ 640117 h 1405446"/>
                <a:gd name="connsiteX14" fmla="*/ 55218 w 1799237"/>
                <a:gd name="connsiteY14" fmla="*/ 361253 h 1405446"/>
                <a:gd name="connsiteX15" fmla="*/ 268863 w 1799237"/>
                <a:gd name="connsiteY15" fmla="*/ 147608 h 1405446"/>
                <a:gd name="connsiteX16" fmla="*/ 567966 w 1799237"/>
                <a:gd name="connsiteY16" fmla="*/ 36513 h 1405446"/>
                <a:gd name="connsiteX17" fmla="*/ 807248 w 1799237"/>
                <a:gd name="connsiteY17" fmla="*/ 10875 h 1405446"/>
                <a:gd name="connsiteX0" fmla="*/ 807248 w 1778677"/>
                <a:gd name="connsiteY0" fmla="*/ 10875 h 1405446"/>
                <a:gd name="connsiteX1" fmla="*/ 1166171 w 1778677"/>
                <a:gd name="connsiteY1" fmla="*/ 2330 h 1405446"/>
                <a:gd name="connsiteX2" fmla="*/ 1404467 w 1778677"/>
                <a:gd name="connsiteY2" fmla="*/ 51586 h 1405446"/>
                <a:gd name="connsiteX3" fmla="*/ 1569843 w 1778677"/>
                <a:gd name="connsiteY3" fmla="*/ 183810 h 1405446"/>
                <a:gd name="connsiteX4" fmla="*/ 1704087 w 1778677"/>
                <a:gd name="connsiteY4" fmla="*/ 335663 h 1405446"/>
                <a:gd name="connsiteX5" fmla="*/ 1765410 w 1778677"/>
                <a:gd name="connsiteY5" fmla="*/ 587529 h 1405446"/>
                <a:gd name="connsiteX6" fmla="*/ 1772923 w 1778677"/>
                <a:gd name="connsiteY6" fmla="*/ 882547 h 1405446"/>
                <a:gd name="connsiteX7" fmla="*/ 1696011 w 1778677"/>
                <a:gd name="connsiteY7" fmla="*/ 1079100 h 1405446"/>
                <a:gd name="connsiteX8" fmla="*/ 1482366 w 1778677"/>
                <a:gd name="connsiteY8" fmla="*/ 1326928 h 1405446"/>
                <a:gd name="connsiteX9" fmla="*/ 1020893 w 1778677"/>
                <a:gd name="connsiteY9" fmla="*/ 1395294 h 1405446"/>
                <a:gd name="connsiteX10" fmla="*/ 405596 w 1778677"/>
                <a:gd name="connsiteY10" fmla="*/ 1378203 h 1405446"/>
                <a:gd name="connsiteX11" fmla="*/ 140676 w 1778677"/>
                <a:gd name="connsiteY11" fmla="*/ 1147466 h 1405446"/>
                <a:gd name="connsiteX12" fmla="*/ 45170 w 1778677"/>
                <a:gd name="connsiteY12" fmla="*/ 953918 h 1405446"/>
                <a:gd name="connsiteX13" fmla="*/ 0 w 1778677"/>
                <a:gd name="connsiteY13" fmla="*/ 640117 h 1405446"/>
                <a:gd name="connsiteX14" fmla="*/ 55218 w 1778677"/>
                <a:gd name="connsiteY14" fmla="*/ 361253 h 1405446"/>
                <a:gd name="connsiteX15" fmla="*/ 268863 w 1778677"/>
                <a:gd name="connsiteY15" fmla="*/ 147608 h 1405446"/>
                <a:gd name="connsiteX16" fmla="*/ 567966 w 1778677"/>
                <a:gd name="connsiteY16" fmla="*/ 36513 h 1405446"/>
                <a:gd name="connsiteX17" fmla="*/ 807248 w 1778677"/>
                <a:gd name="connsiteY17" fmla="*/ 10875 h 1405446"/>
                <a:gd name="connsiteX0" fmla="*/ 807248 w 1772201"/>
                <a:gd name="connsiteY0" fmla="*/ 10875 h 1405446"/>
                <a:gd name="connsiteX1" fmla="*/ 1166171 w 1772201"/>
                <a:gd name="connsiteY1" fmla="*/ 2330 h 1405446"/>
                <a:gd name="connsiteX2" fmla="*/ 1404467 w 1772201"/>
                <a:gd name="connsiteY2" fmla="*/ 51586 h 1405446"/>
                <a:gd name="connsiteX3" fmla="*/ 1569843 w 1772201"/>
                <a:gd name="connsiteY3" fmla="*/ 183810 h 1405446"/>
                <a:gd name="connsiteX4" fmla="*/ 1704087 w 1772201"/>
                <a:gd name="connsiteY4" fmla="*/ 335663 h 1405446"/>
                <a:gd name="connsiteX5" fmla="*/ 1765410 w 1772201"/>
                <a:gd name="connsiteY5" fmla="*/ 587529 h 1405446"/>
                <a:gd name="connsiteX6" fmla="*/ 1762875 w 1772201"/>
                <a:gd name="connsiteY6" fmla="*/ 882547 h 1405446"/>
                <a:gd name="connsiteX7" fmla="*/ 1696011 w 1772201"/>
                <a:gd name="connsiteY7" fmla="*/ 1079100 h 1405446"/>
                <a:gd name="connsiteX8" fmla="*/ 1482366 w 1772201"/>
                <a:gd name="connsiteY8" fmla="*/ 1326928 h 1405446"/>
                <a:gd name="connsiteX9" fmla="*/ 1020893 w 1772201"/>
                <a:gd name="connsiteY9" fmla="*/ 1395294 h 1405446"/>
                <a:gd name="connsiteX10" fmla="*/ 405596 w 1772201"/>
                <a:gd name="connsiteY10" fmla="*/ 1378203 h 1405446"/>
                <a:gd name="connsiteX11" fmla="*/ 140676 w 1772201"/>
                <a:gd name="connsiteY11" fmla="*/ 1147466 h 1405446"/>
                <a:gd name="connsiteX12" fmla="*/ 45170 w 1772201"/>
                <a:gd name="connsiteY12" fmla="*/ 953918 h 1405446"/>
                <a:gd name="connsiteX13" fmla="*/ 0 w 1772201"/>
                <a:gd name="connsiteY13" fmla="*/ 640117 h 1405446"/>
                <a:gd name="connsiteX14" fmla="*/ 55218 w 1772201"/>
                <a:gd name="connsiteY14" fmla="*/ 361253 h 1405446"/>
                <a:gd name="connsiteX15" fmla="*/ 268863 w 1772201"/>
                <a:gd name="connsiteY15" fmla="*/ 147608 h 1405446"/>
                <a:gd name="connsiteX16" fmla="*/ 567966 w 1772201"/>
                <a:gd name="connsiteY16" fmla="*/ 36513 h 1405446"/>
                <a:gd name="connsiteX17" fmla="*/ 807248 w 1772201"/>
                <a:gd name="connsiteY17" fmla="*/ 10875 h 1405446"/>
                <a:gd name="connsiteX0" fmla="*/ 807248 w 1774048"/>
                <a:gd name="connsiteY0" fmla="*/ 10875 h 1405446"/>
                <a:gd name="connsiteX1" fmla="*/ 1166171 w 1774048"/>
                <a:gd name="connsiteY1" fmla="*/ 2330 h 1405446"/>
                <a:gd name="connsiteX2" fmla="*/ 1404467 w 1774048"/>
                <a:gd name="connsiteY2" fmla="*/ 51586 h 1405446"/>
                <a:gd name="connsiteX3" fmla="*/ 1569843 w 1774048"/>
                <a:gd name="connsiteY3" fmla="*/ 183810 h 1405446"/>
                <a:gd name="connsiteX4" fmla="*/ 1704087 w 1774048"/>
                <a:gd name="connsiteY4" fmla="*/ 335663 h 1405446"/>
                <a:gd name="connsiteX5" fmla="*/ 1765410 w 1774048"/>
                <a:gd name="connsiteY5" fmla="*/ 587529 h 1405446"/>
                <a:gd name="connsiteX6" fmla="*/ 1762875 w 1774048"/>
                <a:gd name="connsiteY6" fmla="*/ 882547 h 1405446"/>
                <a:gd name="connsiteX7" fmla="*/ 1665866 w 1774048"/>
                <a:gd name="connsiteY7" fmla="*/ 1104221 h 1405446"/>
                <a:gd name="connsiteX8" fmla="*/ 1482366 w 1774048"/>
                <a:gd name="connsiteY8" fmla="*/ 1326928 h 1405446"/>
                <a:gd name="connsiteX9" fmla="*/ 1020893 w 1774048"/>
                <a:gd name="connsiteY9" fmla="*/ 1395294 h 1405446"/>
                <a:gd name="connsiteX10" fmla="*/ 405596 w 1774048"/>
                <a:gd name="connsiteY10" fmla="*/ 1378203 h 1405446"/>
                <a:gd name="connsiteX11" fmla="*/ 140676 w 1774048"/>
                <a:gd name="connsiteY11" fmla="*/ 1147466 h 1405446"/>
                <a:gd name="connsiteX12" fmla="*/ 45170 w 1774048"/>
                <a:gd name="connsiteY12" fmla="*/ 953918 h 1405446"/>
                <a:gd name="connsiteX13" fmla="*/ 0 w 1774048"/>
                <a:gd name="connsiteY13" fmla="*/ 640117 h 1405446"/>
                <a:gd name="connsiteX14" fmla="*/ 55218 w 1774048"/>
                <a:gd name="connsiteY14" fmla="*/ 361253 h 1405446"/>
                <a:gd name="connsiteX15" fmla="*/ 268863 w 1774048"/>
                <a:gd name="connsiteY15" fmla="*/ 147608 h 1405446"/>
                <a:gd name="connsiteX16" fmla="*/ 567966 w 1774048"/>
                <a:gd name="connsiteY16" fmla="*/ 36513 h 1405446"/>
                <a:gd name="connsiteX17" fmla="*/ 807248 w 1774048"/>
                <a:gd name="connsiteY17" fmla="*/ 10875 h 1405446"/>
                <a:gd name="connsiteX0" fmla="*/ 807248 w 1774048"/>
                <a:gd name="connsiteY0" fmla="*/ 10875 h 1405446"/>
                <a:gd name="connsiteX1" fmla="*/ 1166171 w 1774048"/>
                <a:gd name="connsiteY1" fmla="*/ 2330 h 1405446"/>
                <a:gd name="connsiteX2" fmla="*/ 1404467 w 1774048"/>
                <a:gd name="connsiteY2" fmla="*/ 51586 h 1405446"/>
                <a:gd name="connsiteX3" fmla="*/ 1589939 w 1774048"/>
                <a:gd name="connsiteY3" fmla="*/ 178786 h 1405446"/>
                <a:gd name="connsiteX4" fmla="*/ 1704087 w 1774048"/>
                <a:gd name="connsiteY4" fmla="*/ 335663 h 1405446"/>
                <a:gd name="connsiteX5" fmla="*/ 1765410 w 1774048"/>
                <a:gd name="connsiteY5" fmla="*/ 587529 h 1405446"/>
                <a:gd name="connsiteX6" fmla="*/ 1762875 w 1774048"/>
                <a:gd name="connsiteY6" fmla="*/ 882547 h 1405446"/>
                <a:gd name="connsiteX7" fmla="*/ 1665866 w 1774048"/>
                <a:gd name="connsiteY7" fmla="*/ 1104221 h 1405446"/>
                <a:gd name="connsiteX8" fmla="*/ 1482366 w 1774048"/>
                <a:gd name="connsiteY8" fmla="*/ 1326928 h 1405446"/>
                <a:gd name="connsiteX9" fmla="*/ 1020893 w 1774048"/>
                <a:gd name="connsiteY9" fmla="*/ 1395294 h 1405446"/>
                <a:gd name="connsiteX10" fmla="*/ 405596 w 1774048"/>
                <a:gd name="connsiteY10" fmla="*/ 1378203 h 1405446"/>
                <a:gd name="connsiteX11" fmla="*/ 140676 w 1774048"/>
                <a:gd name="connsiteY11" fmla="*/ 1147466 h 1405446"/>
                <a:gd name="connsiteX12" fmla="*/ 45170 w 1774048"/>
                <a:gd name="connsiteY12" fmla="*/ 953918 h 1405446"/>
                <a:gd name="connsiteX13" fmla="*/ 0 w 1774048"/>
                <a:gd name="connsiteY13" fmla="*/ 640117 h 1405446"/>
                <a:gd name="connsiteX14" fmla="*/ 55218 w 1774048"/>
                <a:gd name="connsiteY14" fmla="*/ 361253 h 1405446"/>
                <a:gd name="connsiteX15" fmla="*/ 268863 w 1774048"/>
                <a:gd name="connsiteY15" fmla="*/ 147608 h 1405446"/>
                <a:gd name="connsiteX16" fmla="*/ 567966 w 1774048"/>
                <a:gd name="connsiteY16" fmla="*/ 36513 h 1405446"/>
                <a:gd name="connsiteX17" fmla="*/ 807248 w 1774048"/>
                <a:gd name="connsiteY17" fmla="*/ 10875 h 1405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4048" h="1405446">
                  <a:moveTo>
                    <a:pt x="807248" y="10875"/>
                  </a:moveTo>
                  <a:cubicBezTo>
                    <a:pt x="906949" y="5178"/>
                    <a:pt x="1066635" y="-4455"/>
                    <a:pt x="1166171" y="2330"/>
                  </a:cubicBezTo>
                  <a:cubicBezTo>
                    <a:pt x="1265708" y="9115"/>
                    <a:pt x="1333839" y="22177"/>
                    <a:pt x="1404467" y="51586"/>
                  </a:cubicBezTo>
                  <a:cubicBezTo>
                    <a:pt x="1475095" y="80995"/>
                    <a:pt x="1540002" y="131440"/>
                    <a:pt x="1589939" y="178786"/>
                  </a:cubicBezTo>
                  <a:cubicBezTo>
                    <a:pt x="1639876" y="226132"/>
                    <a:pt x="1674842" y="267539"/>
                    <a:pt x="1704087" y="335663"/>
                  </a:cubicBezTo>
                  <a:cubicBezTo>
                    <a:pt x="1733332" y="403787"/>
                    <a:pt x="1755612" y="496382"/>
                    <a:pt x="1765410" y="587529"/>
                  </a:cubicBezTo>
                  <a:cubicBezTo>
                    <a:pt x="1775208" y="678676"/>
                    <a:pt x="1779466" y="796432"/>
                    <a:pt x="1762875" y="882547"/>
                  </a:cubicBezTo>
                  <a:cubicBezTo>
                    <a:pt x="1746284" y="968662"/>
                    <a:pt x="1712617" y="1030158"/>
                    <a:pt x="1665866" y="1104221"/>
                  </a:cubicBezTo>
                  <a:cubicBezTo>
                    <a:pt x="1619115" y="1178284"/>
                    <a:pt x="1589862" y="1278416"/>
                    <a:pt x="1482366" y="1326928"/>
                  </a:cubicBezTo>
                  <a:cubicBezTo>
                    <a:pt x="1374871" y="1375440"/>
                    <a:pt x="1200355" y="1386748"/>
                    <a:pt x="1020893" y="1395294"/>
                  </a:cubicBezTo>
                  <a:cubicBezTo>
                    <a:pt x="841431" y="1403840"/>
                    <a:pt x="552299" y="1419508"/>
                    <a:pt x="405596" y="1378203"/>
                  </a:cubicBezTo>
                  <a:cubicBezTo>
                    <a:pt x="258893" y="1336898"/>
                    <a:pt x="200747" y="1218180"/>
                    <a:pt x="140676" y="1147466"/>
                  </a:cubicBezTo>
                  <a:cubicBezTo>
                    <a:pt x="80605" y="1076752"/>
                    <a:pt x="68616" y="1038476"/>
                    <a:pt x="45170" y="953918"/>
                  </a:cubicBezTo>
                  <a:cubicBezTo>
                    <a:pt x="21724" y="869360"/>
                    <a:pt x="0" y="735545"/>
                    <a:pt x="0" y="640117"/>
                  </a:cubicBezTo>
                  <a:cubicBezTo>
                    <a:pt x="0" y="544689"/>
                    <a:pt x="10407" y="443338"/>
                    <a:pt x="55218" y="361253"/>
                  </a:cubicBezTo>
                  <a:cubicBezTo>
                    <a:pt x="100029" y="279168"/>
                    <a:pt x="183405" y="201731"/>
                    <a:pt x="268863" y="147608"/>
                  </a:cubicBezTo>
                  <a:cubicBezTo>
                    <a:pt x="354321" y="93485"/>
                    <a:pt x="473962" y="59302"/>
                    <a:pt x="567966" y="36513"/>
                  </a:cubicBezTo>
                  <a:cubicBezTo>
                    <a:pt x="661970" y="13724"/>
                    <a:pt x="707547" y="16572"/>
                    <a:pt x="807248" y="10875"/>
                  </a:cubicBezTo>
                  <a:close/>
                </a:path>
              </a:pathLst>
            </a:custGeom>
            <a:noFill/>
            <a:ln w="19050">
              <a:solidFill>
                <a:schemeClr val="accent5">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a:extLst>
              <a:ext uri="{FF2B5EF4-FFF2-40B4-BE49-F238E27FC236}">
                <a16:creationId xmlns:a16="http://schemas.microsoft.com/office/drawing/2014/main" id="{B6583929-327E-4C65-97DE-2973843931A2}"/>
              </a:ext>
            </a:extLst>
          </p:cNvPr>
          <p:cNvPicPr>
            <a:picLocks noChangeAspect="1"/>
          </p:cNvPicPr>
          <p:nvPr/>
        </p:nvPicPr>
        <p:blipFill>
          <a:blip r:embed="rId3"/>
          <a:stretch>
            <a:fillRect/>
          </a:stretch>
        </p:blipFill>
        <p:spPr>
          <a:xfrm>
            <a:off x="1778063" y="4594292"/>
            <a:ext cx="3790950" cy="1857375"/>
          </a:xfrm>
          <a:prstGeom prst="rect">
            <a:avLst/>
          </a:prstGeom>
        </p:spPr>
      </p:pic>
      <p:pic>
        <p:nvPicPr>
          <p:cNvPr id="3" name="Picture 2">
            <a:extLst>
              <a:ext uri="{FF2B5EF4-FFF2-40B4-BE49-F238E27FC236}">
                <a16:creationId xmlns:a16="http://schemas.microsoft.com/office/drawing/2014/main" id="{5A3B386A-63E8-4935-9C10-BC0C3B7FABC0}"/>
              </a:ext>
            </a:extLst>
          </p:cNvPr>
          <p:cNvPicPr>
            <a:picLocks noChangeAspect="1"/>
          </p:cNvPicPr>
          <p:nvPr/>
        </p:nvPicPr>
        <p:blipFill>
          <a:blip r:embed="rId4"/>
          <a:stretch>
            <a:fillRect/>
          </a:stretch>
        </p:blipFill>
        <p:spPr>
          <a:xfrm>
            <a:off x="6477000" y="2049541"/>
            <a:ext cx="3705225" cy="1552575"/>
          </a:xfrm>
          <a:prstGeom prst="rect">
            <a:avLst/>
          </a:prstGeom>
        </p:spPr>
      </p:pic>
      <p:sp>
        <p:nvSpPr>
          <p:cNvPr id="14" name="TextBox 14">
            <a:extLst>
              <a:ext uri="{FF2B5EF4-FFF2-40B4-BE49-F238E27FC236}">
                <a16:creationId xmlns:a16="http://schemas.microsoft.com/office/drawing/2014/main" id="{E111FD10-5412-4034-96F9-130C96CE3226}"/>
              </a:ext>
            </a:extLst>
          </p:cNvPr>
          <p:cNvSpPr txBox="1">
            <a:spLocks noChangeArrowheads="1"/>
          </p:cNvSpPr>
          <p:nvPr/>
        </p:nvSpPr>
        <p:spPr bwMode="auto">
          <a:xfrm>
            <a:off x="5943600" y="5278770"/>
            <a:ext cx="5410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1800" u="sng" dirty="0">
                <a:latin typeface="Calibri" panose="020F0502020204030204" pitchFamily="34" charset="0"/>
              </a:rPr>
              <a:t>Dual version of parallel definition</a:t>
            </a:r>
            <a:r>
              <a:rPr lang="en-US" altLang="en-US" sz="1800" dirty="0">
                <a:latin typeface="Calibri" panose="020F0502020204030204" pitchFamily="34" charset="0"/>
              </a:rPr>
              <a:t>:</a:t>
            </a:r>
            <a:br>
              <a:rPr lang="en-US" altLang="en-US" sz="1800" dirty="0">
                <a:latin typeface="Calibri" panose="020F0502020204030204" pitchFamily="34" charset="0"/>
              </a:rPr>
            </a:br>
            <a:r>
              <a:rPr lang="en-US" altLang="en-US" sz="1800" i="1" dirty="0">
                <a:latin typeface="Calibri" panose="020F0502020204030204" pitchFamily="34" charset="0"/>
              </a:rPr>
              <a:t>Elements are in series if they are connected in the same pair of meshes.</a:t>
            </a:r>
            <a:r>
              <a:rPr lang="en-US" altLang="en-US" sz="1800" dirty="0">
                <a:latin typeface="Calibri" panose="020F0502020204030204" pitchFamily="34" charset="0"/>
              </a:rPr>
              <a:t>  (Branch currents are difference of same two mesh currents!)</a:t>
            </a:r>
          </a:p>
        </p:txBody>
      </p:sp>
      <p:sp>
        <p:nvSpPr>
          <p:cNvPr id="12" name="Rectangle 11">
            <a:extLst>
              <a:ext uri="{FF2B5EF4-FFF2-40B4-BE49-F238E27FC236}">
                <a16:creationId xmlns:a16="http://schemas.microsoft.com/office/drawing/2014/main" id="{49E72652-5A36-46B8-8492-C8784253C080}"/>
              </a:ext>
            </a:extLst>
          </p:cNvPr>
          <p:cNvSpPr/>
          <p:nvPr/>
        </p:nvSpPr>
        <p:spPr>
          <a:xfrm>
            <a:off x="1231888" y="3159730"/>
            <a:ext cx="5029200" cy="1200329"/>
          </a:xfrm>
          <a:prstGeom prst="rect">
            <a:avLst/>
          </a:prstGeom>
        </p:spPr>
        <p:txBody>
          <a:bodyPr wrap="square">
            <a:spAutoFit/>
          </a:bodyPr>
          <a:lstStyle/>
          <a:p>
            <a:pPr>
              <a:spcBef>
                <a:spcPct val="50000"/>
              </a:spcBef>
              <a:buFontTx/>
              <a:buNone/>
            </a:pPr>
            <a:r>
              <a:rPr lang="en-US" altLang="en-US" sz="1800" dirty="0">
                <a:latin typeface="Calibri" panose="020F0502020204030204" pitchFamily="34" charset="0"/>
              </a:rPr>
              <a:t>Typically, elements said to be in parallel if</a:t>
            </a:r>
            <a:br>
              <a:rPr lang="en-US" altLang="en-US" sz="1800" dirty="0">
                <a:latin typeface="Calibri" panose="020F0502020204030204" pitchFamily="34" charset="0"/>
              </a:rPr>
            </a:br>
            <a:r>
              <a:rPr lang="en-US" altLang="en-US" sz="1800" dirty="0">
                <a:latin typeface="Calibri" panose="020F0502020204030204" pitchFamily="34" charset="0"/>
              </a:rPr>
              <a:t>they are connected to the same pair of</a:t>
            </a:r>
            <a:br>
              <a:rPr lang="en-US" altLang="en-US" sz="1800" dirty="0">
                <a:latin typeface="Calibri" panose="020F0502020204030204" pitchFamily="34" charset="0"/>
              </a:rPr>
            </a:br>
            <a:r>
              <a:rPr lang="en-US" altLang="en-US" sz="1800" dirty="0">
                <a:latin typeface="Calibri" panose="020F0502020204030204" pitchFamily="34" charset="0"/>
              </a:rPr>
              <a:t>nodes, and therefore have the same</a:t>
            </a:r>
            <a:br>
              <a:rPr lang="en-US" altLang="en-US" sz="1800" dirty="0">
                <a:latin typeface="Calibri" panose="020F0502020204030204" pitchFamily="34" charset="0"/>
              </a:rPr>
            </a:br>
            <a:r>
              <a:rPr lang="en-US" altLang="en-US" sz="1800" dirty="0">
                <a:latin typeface="Calibri" panose="020F0502020204030204" pitchFamily="34" charset="0"/>
              </a:rPr>
              <a:t>physical voltage (= difference of node voltages)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4">
            <a:extLst>
              <a:ext uri="{FF2B5EF4-FFF2-40B4-BE49-F238E27FC236}">
                <a16:creationId xmlns:a16="http://schemas.microsoft.com/office/drawing/2014/main" id="{A347A287-FB94-4447-BB64-1D7C71729101}"/>
              </a:ext>
            </a:extLst>
          </p:cNvPr>
          <p:cNvSpPr txBox="1">
            <a:spLocks noChangeArrowheads="1"/>
          </p:cNvSpPr>
          <p:nvPr/>
        </p:nvSpPr>
        <p:spPr bwMode="auto">
          <a:xfrm>
            <a:off x="685799" y="762000"/>
            <a:ext cx="106775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rPr>
              <a:t>Survey Results on New Approach to Series Connections (Spring 2020) </a:t>
            </a:r>
          </a:p>
        </p:txBody>
      </p:sp>
      <p:sp>
        <p:nvSpPr>
          <p:cNvPr id="6" name="TextBox 5">
            <a:extLst>
              <a:ext uri="{FF2B5EF4-FFF2-40B4-BE49-F238E27FC236}">
                <a16:creationId xmlns:a16="http://schemas.microsoft.com/office/drawing/2014/main" id="{DC4388DA-3A60-4D88-96F9-3048AB6362C1}"/>
              </a:ext>
            </a:extLst>
          </p:cNvPr>
          <p:cNvSpPr txBox="1"/>
          <p:nvPr/>
        </p:nvSpPr>
        <p:spPr>
          <a:xfrm>
            <a:off x="1219200" y="1295400"/>
            <a:ext cx="9372600" cy="1631216"/>
          </a:xfrm>
          <a:prstGeom prst="rect">
            <a:avLst/>
          </a:prstGeom>
          <a:noFill/>
        </p:spPr>
        <p:txBody>
          <a:bodyPr wrap="square">
            <a:spAutoFit/>
          </a:bodyPr>
          <a:lstStyle/>
          <a:p>
            <a:pPr marL="182880" indent="-182880">
              <a:buFont typeface="Arial" panose="020B0604020202020204" pitchFamily="34" charset="0"/>
              <a:buChar char="•"/>
              <a:defRPr/>
            </a:pPr>
            <a:r>
              <a:rPr lang="en-US" sz="2000" dirty="0">
                <a:latin typeface="Calibri" pitchFamily="34" charset="0"/>
              </a:rPr>
              <a:t>88 students in 3 sections used both versions of the Series-Parallel game</a:t>
            </a:r>
          </a:p>
          <a:p>
            <a:pPr marL="182880" indent="-182880">
              <a:buFont typeface="Arial" panose="020B0604020202020204" pitchFamily="34" charset="0"/>
              <a:buChar char="•"/>
              <a:defRPr/>
            </a:pPr>
            <a:r>
              <a:rPr lang="en-US" sz="2000" dirty="0">
                <a:latin typeface="Calibri" pitchFamily="34" charset="0"/>
              </a:rPr>
              <a:t>72% strongly or somewhat agree that introductory tutorial (using both mesh-based and chain-based definitions of series connections) is improved and should be used in the future; only 11-13% disagree</a:t>
            </a:r>
          </a:p>
          <a:p>
            <a:pPr marL="182880" indent="-182880">
              <a:buFont typeface="Arial" panose="020B0604020202020204" pitchFamily="34" charset="0"/>
              <a:buChar char="•"/>
              <a:defRPr/>
            </a:pPr>
            <a:r>
              <a:rPr lang="en-US" sz="2000" dirty="0">
                <a:latin typeface="Calibri" pitchFamily="34" charset="0"/>
              </a:rPr>
              <a:t>Similar results obtained in Fall 2020 &amp; subsequent semesters</a:t>
            </a:r>
            <a:r>
              <a:rPr lang="en-US" sz="1600" dirty="0">
                <a:latin typeface="Calibri" pitchFamily="34" charset="0"/>
              </a:rPr>
              <a:t>      </a:t>
            </a:r>
          </a:p>
        </p:txBody>
      </p:sp>
      <p:pic>
        <p:nvPicPr>
          <p:cNvPr id="11" name="Picture 10">
            <a:extLst>
              <a:ext uri="{FF2B5EF4-FFF2-40B4-BE49-F238E27FC236}">
                <a16:creationId xmlns:a16="http://schemas.microsoft.com/office/drawing/2014/main" id="{FFC32F7B-6426-4C73-8976-B9C39B237B88}"/>
              </a:ext>
            </a:extLst>
          </p:cNvPr>
          <p:cNvPicPr>
            <a:picLocks noChangeAspect="1"/>
          </p:cNvPicPr>
          <p:nvPr/>
        </p:nvPicPr>
        <p:blipFill>
          <a:blip r:embed="rId2"/>
          <a:stretch>
            <a:fillRect/>
          </a:stretch>
        </p:blipFill>
        <p:spPr>
          <a:xfrm>
            <a:off x="1447800" y="3306845"/>
            <a:ext cx="4328535" cy="2712955"/>
          </a:xfrm>
          <a:prstGeom prst="rect">
            <a:avLst/>
          </a:prstGeom>
        </p:spPr>
      </p:pic>
      <p:pic>
        <p:nvPicPr>
          <p:cNvPr id="14" name="Picture 13">
            <a:extLst>
              <a:ext uri="{FF2B5EF4-FFF2-40B4-BE49-F238E27FC236}">
                <a16:creationId xmlns:a16="http://schemas.microsoft.com/office/drawing/2014/main" id="{7C24F148-2326-4976-BD13-61F033018A22}"/>
              </a:ext>
            </a:extLst>
          </p:cNvPr>
          <p:cNvPicPr>
            <a:picLocks noChangeAspect="1"/>
          </p:cNvPicPr>
          <p:nvPr/>
        </p:nvPicPr>
        <p:blipFill>
          <a:blip r:embed="rId3"/>
          <a:stretch>
            <a:fillRect/>
          </a:stretch>
        </p:blipFill>
        <p:spPr>
          <a:xfrm>
            <a:off x="6663326" y="3306845"/>
            <a:ext cx="4340728" cy="271295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3123074B-2C04-4763-8A4A-07D38D1F7F90}"/>
              </a:ext>
            </a:extLst>
          </p:cNvPr>
          <p:cNvGraphicFramePr>
            <a:graphicFrameLocks noGrp="1"/>
          </p:cNvGraphicFramePr>
          <p:nvPr>
            <p:extLst>
              <p:ext uri="{D42A27DB-BD31-4B8C-83A1-F6EECF244321}">
                <p14:modId xmlns:p14="http://schemas.microsoft.com/office/powerpoint/2010/main" val="2436101759"/>
              </p:ext>
            </p:extLst>
          </p:nvPr>
        </p:nvGraphicFramePr>
        <p:xfrm>
          <a:off x="3228774" y="3075163"/>
          <a:ext cx="7543800" cy="3152351"/>
        </p:xfrm>
        <a:graphic>
          <a:graphicData uri="http://schemas.openxmlformats.org/drawingml/2006/table">
            <a:tbl>
              <a:tblPr bandRow="1">
                <a:tableStyleId>{5C22544A-7EE6-4342-B048-85BDC9FD1C3A}</a:tableStyleId>
              </a:tblPr>
              <a:tblGrid>
                <a:gridCol w="3760820">
                  <a:extLst>
                    <a:ext uri="{9D8B030D-6E8A-4147-A177-3AD203B41FA5}">
                      <a16:colId xmlns:a16="http://schemas.microsoft.com/office/drawing/2014/main" val="3646522357"/>
                    </a:ext>
                  </a:extLst>
                </a:gridCol>
                <a:gridCol w="3782980">
                  <a:extLst>
                    <a:ext uri="{9D8B030D-6E8A-4147-A177-3AD203B41FA5}">
                      <a16:colId xmlns:a16="http://schemas.microsoft.com/office/drawing/2014/main" val="1998661068"/>
                    </a:ext>
                  </a:extLst>
                </a:gridCol>
              </a:tblGrid>
              <a:tr h="0">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Branch current</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Branch voltage</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1704541097"/>
                  </a:ext>
                </a:extLst>
              </a:tr>
              <a:tr h="322039">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Kirchhoff’s current law (KCL)</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Kirchhoff’s voltage law (KVL)</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944218082"/>
                  </a:ext>
                </a:extLst>
              </a:tr>
              <a:tr h="322039">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Mesh (including outer mesh)</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Node</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564091024"/>
                  </a:ext>
                </a:extLst>
              </a:tr>
              <a:tr h="322039">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Mesh current</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Node voltage/potential</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3142971424"/>
                  </a:ext>
                </a:extLst>
              </a:tr>
              <a:tr h="322039">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Loop</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Cutset</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2764781775"/>
                  </a:ext>
                </a:extLst>
              </a:tr>
              <a:tr h="322039">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Parallel</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Series</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1435761389"/>
                  </a:ext>
                </a:extLst>
              </a:tr>
              <a:tr h="322039">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Current source</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Voltage source</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4113793055"/>
                  </a:ext>
                </a:extLst>
              </a:tr>
              <a:tr h="322039">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Open circuit</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Short circuit</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1263580924"/>
                  </a:ext>
                </a:extLst>
              </a:tr>
              <a:tr h="322039">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Resistance</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Conductance</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108043655"/>
                  </a:ext>
                </a:extLst>
              </a:tr>
              <a:tr h="322039">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Inductance</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indent="0" algn="l">
                        <a:lnSpc>
                          <a:spcPts val="2000"/>
                        </a:lnSpc>
                        <a:spcBef>
                          <a:spcPts val="0"/>
                        </a:spcBef>
                        <a:spcAft>
                          <a:spcPts val="0"/>
                        </a:spcAft>
                      </a:pPr>
                      <a:r>
                        <a:rPr lang="en-US" sz="1800" dirty="0">
                          <a:effectLst/>
                          <a:latin typeface="Calibri" panose="020F0502020204030204" pitchFamily="34" charset="0"/>
                          <a:cs typeface="Calibri" panose="020F0502020204030204" pitchFamily="34" charset="0"/>
                        </a:rPr>
                        <a:t>Capacitance</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2221432614"/>
                  </a:ext>
                </a:extLst>
              </a:tr>
            </a:tbl>
          </a:graphicData>
        </a:graphic>
      </p:graphicFrame>
      <p:sp>
        <p:nvSpPr>
          <p:cNvPr id="8" name="Rectangle 4">
            <a:extLst>
              <a:ext uri="{FF2B5EF4-FFF2-40B4-BE49-F238E27FC236}">
                <a16:creationId xmlns:a16="http://schemas.microsoft.com/office/drawing/2014/main" id="{2C6AF3A1-7616-4F06-9AA1-6C70E8C9CD11}"/>
              </a:ext>
            </a:extLst>
          </p:cNvPr>
          <p:cNvSpPr>
            <a:spLocks noChangeArrowheads="1"/>
          </p:cNvSpPr>
          <p:nvPr/>
        </p:nvSpPr>
        <p:spPr bwMode="auto">
          <a:xfrm>
            <a:off x="667969" y="899962"/>
            <a:ext cx="1077277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dirty="0">
                <a:solidFill>
                  <a:srgbClr val="000066"/>
                </a:solidFill>
                <a:latin typeface="Calibri" panose="020F0502020204030204" pitchFamily="34" charset="0"/>
                <a:ea typeface="Times New Roman" panose="02020603050405020304" pitchFamily="18" charset="0"/>
                <a:cs typeface="Calibri" panose="020F0502020204030204" pitchFamily="34" charset="0"/>
              </a:rPr>
              <a:t>New Approaches Lead to a Novel, Fully Dual Approach to Circuit Analysis </a:t>
            </a:r>
            <a:endParaRPr lang="en-US" altLang="en-US" sz="2000" dirty="0">
              <a:solidFill>
                <a:srgbClr val="000066"/>
              </a:solidFill>
              <a:latin typeface="Calibri" panose="020F0502020204030204" pitchFamily="34" charset="0"/>
              <a:cs typeface="Calibri" panose="020F0502020204030204" pitchFamily="34" charset="0"/>
            </a:endParaRPr>
          </a:p>
        </p:txBody>
      </p:sp>
      <p:sp>
        <p:nvSpPr>
          <p:cNvPr id="7" name="Rectangle 4">
            <a:extLst>
              <a:ext uri="{FF2B5EF4-FFF2-40B4-BE49-F238E27FC236}">
                <a16:creationId xmlns:a16="http://schemas.microsoft.com/office/drawing/2014/main" id="{33C7A1CD-C18B-4AB3-8F74-C32B45A25856}"/>
              </a:ext>
            </a:extLst>
          </p:cNvPr>
          <p:cNvSpPr>
            <a:spLocks noChangeArrowheads="1"/>
          </p:cNvSpPr>
          <p:nvPr/>
        </p:nvSpPr>
        <p:spPr bwMode="auto">
          <a:xfrm>
            <a:off x="2812039" y="2536681"/>
            <a:ext cx="354329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latin typeface="Calibri" panose="020F0502020204030204" pitchFamily="34" charset="0"/>
                <a:ea typeface="Times New Roman" panose="02020603050405020304" pitchFamily="18" charset="0"/>
                <a:cs typeface="Calibri" panose="020F0502020204030204" pitchFamily="34" charset="0"/>
              </a:rPr>
              <a:t>Examples of dual terms:</a:t>
            </a:r>
            <a:endParaRPr lang="en-US" altLang="en-US" sz="1800" dirty="0">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372C2503-DD6E-479E-8A18-E3C8714929FB}"/>
              </a:ext>
            </a:extLst>
          </p:cNvPr>
          <p:cNvPicPr>
            <a:picLocks noChangeAspect="1"/>
          </p:cNvPicPr>
          <p:nvPr/>
        </p:nvPicPr>
        <p:blipFill rotWithShape="1">
          <a:blip r:embed="rId2"/>
          <a:srcRect l="26093" t="16738" r="51407" b="26438"/>
          <a:stretch/>
        </p:blipFill>
        <p:spPr>
          <a:xfrm>
            <a:off x="1047356" y="3429000"/>
            <a:ext cx="1447661" cy="1948774"/>
          </a:xfrm>
          <a:prstGeom prst="rect">
            <a:avLst/>
          </a:prstGeom>
        </p:spPr>
      </p:pic>
      <p:sp>
        <p:nvSpPr>
          <p:cNvPr id="10" name="Rectangle 4">
            <a:extLst>
              <a:ext uri="{FF2B5EF4-FFF2-40B4-BE49-F238E27FC236}">
                <a16:creationId xmlns:a16="http://schemas.microsoft.com/office/drawing/2014/main" id="{F2C6ABC8-2B87-4C03-BF25-DA243893E225}"/>
              </a:ext>
            </a:extLst>
          </p:cNvPr>
          <p:cNvSpPr>
            <a:spLocks noChangeArrowheads="1"/>
          </p:cNvSpPr>
          <p:nvPr/>
        </p:nvSpPr>
        <p:spPr bwMode="auto">
          <a:xfrm>
            <a:off x="1018906" y="1369670"/>
            <a:ext cx="1042183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latin typeface="Calibri" panose="020F0502020204030204" pitchFamily="34" charset="0"/>
                <a:ea typeface="Times New Roman" panose="02020603050405020304" pitchFamily="18" charset="0"/>
                <a:cs typeface="Calibri" panose="020F0502020204030204" pitchFamily="34" charset="0"/>
              </a:rPr>
              <a:t>(Can reduce cognitive load on students when studying highly interconnected systems such as circuits)</a:t>
            </a:r>
            <a:endParaRPr lang="en-US" altLang="en-US" sz="1800" dirty="0">
              <a:latin typeface="Calibri" panose="020F0502020204030204" pitchFamily="34" charset="0"/>
              <a:cs typeface="Calibri" panose="020F050202020403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Box 9">
            <a:extLst>
              <a:ext uri="{FF2B5EF4-FFF2-40B4-BE49-F238E27FC236}">
                <a16:creationId xmlns:a16="http://schemas.microsoft.com/office/drawing/2014/main" id="{B8048B22-90E1-4CFF-89BB-DDC92F404CCB}"/>
              </a:ext>
            </a:extLst>
          </p:cNvPr>
          <p:cNvSpPr txBox="1">
            <a:spLocks noChangeArrowheads="1"/>
          </p:cNvSpPr>
          <p:nvPr/>
        </p:nvSpPr>
        <p:spPr bwMode="auto">
          <a:xfrm>
            <a:off x="710406" y="718840"/>
            <a:ext cx="46402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800" dirty="0">
                <a:solidFill>
                  <a:srgbClr val="000066"/>
                </a:solidFill>
                <a:latin typeface="Calibri" panose="020F0502020204030204" pitchFamily="34" charset="0"/>
                <a:cs typeface="Calibri" panose="020F0502020204030204" pitchFamily="34" charset="0"/>
              </a:rPr>
              <a:t>Geometric Duals of Circuits</a:t>
            </a:r>
          </a:p>
        </p:txBody>
      </p:sp>
      <p:pic>
        <p:nvPicPr>
          <p:cNvPr id="9" name="Picture 8">
            <a:extLst>
              <a:ext uri="{FF2B5EF4-FFF2-40B4-BE49-F238E27FC236}">
                <a16:creationId xmlns:a16="http://schemas.microsoft.com/office/drawing/2014/main" id="{4A8071D4-7F0F-43E6-BDCD-CB4FD9764A5C}"/>
              </a:ext>
            </a:extLst>
          </p:cNvPr>
          <p:cNvPicPr/>
          <p:nvPr/>
        </p:nvPicPr>
        <p:blipFill rotWithShape="1">
          <a:blip r:embed="rId2"/>
          <a:srcRect l="4209"/>
          <a:stretch/>
        </p:blipFill>
        <p:spPr bwMode="auto">
          <a:xfrm>
            <a:off x="1676400" y="1193167"/>
            <a:ext cx="2708275" cy="1287780"/>
          </a:xfrm>
          <a:prstGeom prst="rect">
            <a:avLst/>
          </a:prstGeom>
          <a:ln>
            <a:noFill/>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A01FE8CA-8008-4CE2-AF23-676A375E350B}"/>
              </a:ext>
            </a:extLst>
          </p:cNvPr>
          <p:cNvPicPr/>
          <p:nvPr/>
        </p:nvPicPr>
        <p:blipFill>
          <a:blip r:embed="rId3"/>
          <a:stretch>
            <a:fillRect/>
          </a:stretch>
        </p:blipFill>
        <p:spPr>
          <a:xfrm>
            <a:off x="1531874" y="2481799"/>
            <a:ext cx="2931795" cy="1871345"/>
          </a:xfrm>
          <a:prstGeom prst="rect">
            <a:avLst/>
          </a:prstGeom>
        </p:spPr>
      </p:pic>
      <p:pic>
        <p:nvPicPr>
          <p:cNvPr id="11" name="Picture 10">
            <a:extLst>
              <a:ext uri="{FF2B5EF4-FFF2-40B4-BE49-F238E27FC236}">
                <a16:creationId xmlns:a16="http://schemas.microsoft.com/office/drawing/2014/main" id="{F39ED8E0-A6E4-4660-8F57-237A6840F9C0}"/>
              </a:ext>
            </a:extLst>
          </p:cNvPr>
          <p:cNvPicPr/>
          <p:nvPr/>
        </p:nvPicPr>
        <p:blipFill>
          <a:blip r:embed="rId4"/>
          <a:stretch>
            <a:fillRect/>
          </a:stretch>
        </p:blipFill>
        <p:spPr>
          <a:xfrm>
            <a:off x="1531874" y="4353144"/>
            <a:ext cx="2478405" cy="2179320"/>
          </a:xfrm>
          <a:prstGeom prst="rect">
            <a:avLst/>
          </a:prstGeom>
        </p:spPr>
      </p:pic>
      <p:sp>
        <p:nvSpPr>
          <p:cNvPr id="7" name="Rectangle 6">
            <a:extLst>
              <a:ext uri="{FF2B5EF4-FFF2-40B4-BE49-F238E27FC236}">
                <a16:creationId xmlns:a16="http://schemas.microsoft.com/office/drawing/2014/main" id="{608A1B18-3BAA-4CCB-A524-722B3E65FEE6}"/>
              </a:ext>
            </a:extLst>
          </p:cNvPr>
          <p:cNvSpPr/>
          <p:nvPr/>
        </p:nvSpPr>
        <p:spPr>
          <a:xfrm>
            <a:off x="5074540" y="1203960"/>
            <a:ext cx="5096256" cy="1815882"/>
          </a:xfrm>
          <a:prstGeom prst="rect">
            <a:avLst/>
          </a:prstGeom>
        </p:spPr>
        <p:txBody>
          <a:bodyPr wrap="square">
            <a:spAutoFit/>
          </a:bodyPr>
          <a:lstStyle/>
          <a:p>
            <a:pPr algn="just">
              <a:lnSpc>
                <a:spcPct val="95000"/>
              </a:lnSpc>
              <a:spcBef>
                <a:spcPts val="0"/>
              </a:spcBef>
              <a:spcAft>
                <a:spcPts val="600"/>
              </a:spcAft>
              <a:tabLst>
                <a:tab pos="182880" algn="l"/>
              </a:tabLst>
            </a:pPr>
            <a:r>
              <a:rPr lang="en-US" sz="2000" spc="-5" dirty="0">
                <a:ea typeface="SimSun" panose="02010600030101010101" pitchFamily="2" charset="-122"/>
              </a:rPr>
              <a:t>Current constraints:  </a:t>
            </a:r>
            <a:r>
              <a:rPr lang="en-US" sz="2000" i="1" spc="-5" dirty="0">
                <a:ea typeface="SimSun" panose="02010600030101010101" pitchFamily="2" charset="-122"/>
              </a:rPr>
              <a:t>I</a:t>
            </a:r>
            <a:r>
              <a:rPr lang="en-US" sz="2000" spc="-5" baseline="-25000" dirty="0">
                <a:ea typeface="SimSun" panose="02010600030101010101" pitchFamily="2" charset="-122"/>
              </a:rPr>
              <a:t>3</a:t>
            </a:r>
            <a:r>
              <a:rPr lang="en-US" sz="2000" spc="-5" dirty="0">
                <a:ea typeface="SimSun" panose="02010600030101010101" pitchFamily="2" charset="-122"/>
              </a:rPr>
              <a:t> – </a:t>
            </a:r>
            <a:r>
              <a:rPr lang="en-US" sz="2000" i="1" spc="-5" dirty="0">
                <a:ea typeface="SimSun" panose="02010600030101010101" pitchFamily="2" charset="-122"/>
              </a:rPr>
              <a:t>I</a:t>
            </a:r>
            <a:r>
              <a:rPr lang="en-US" sz="2000" spc="-5" baseline="-25000" dirty="0">
                <a:ea typeface="SimSun" panose="02010600030101010101" pitchFamily="2" charset="-122"/>
              </a:rPr>
              <a:t>2</a:t>
            </a:r>
            <a:r>
              <a:rPr lang="en-US" sz="2000" spc="-5" dirty="0">
                <a:ea typeface="SimSun" panose="02010600030101010101" pitchFamily="2" charset="-122"/>
              </a:rPr>
              <a:t> = (6 S) </a:t>
            </a:r>
            <a:r>
              <a:rPr lang="en-US" sz="2000" i="1" spc="-5" dirty="0">
                <a:ea typeface="SimSun" panose="02010600030101010101" pitchFamily="2" charset="-122"/>
              </a:rPr>
              <a:t>V</a:t>
            </a:r>
            <a:r>
              <a:rPr lang="en-US" sz="2000" i="1" spc="-5" baseline="-25000" dirty="0">
                <a:ea typeface="SimSun" panose="02010600030101010101" pitchFamily="2" charset="-122"/>
              </a:rPr>
              <a:t>x</a:t>
            </a:r>
            <a:r>
              <a:rPr lang="en-US" sz="2000" spc="-5" dirty="0">
                <a:ea typeface="SimSun" panose="02010600030101010101" pitchFamily="2" charset="-122"/>
              </a:rPr>
              <a:t>, </a:t>
            </a:r>
            <a:r>
              <a:rPr lang="en-US" sz="2000" i="1" spc="-5" dirty="0">
                <a:ea typeface="SimSun" panose="02010600030101010101" pitchFamily="2" charset="-122"/>
              </a:rPr>
              <a:t>I</a:t>
            </a:r>
            <a:r>
              <a:rPr lang="en-US" sz="2000" spc="-5" baseline="-25000" dirty="0">
                <a:ea typeface="SimSun" panose="02010600030101010101" pitchFamily="2" charset="-122"/>
              </a:rPr>
              <a:t>1</a:t>
            </a:r>
            <a:r>
              <a:rPr lang="en-US" sz="2000" spc="-5" dirty="0">
                <a:ea typeface="SimSun" panose="02010600030101010101" pitchFamily="2" charset="-122"/>
              </a:rPr>
              <a:t> = 7 A Sought current:	</a:t>
            </a:r>
            <a:r>
              <a:rPr lang="en-US" sz="2000" i="1" spc="-5" dirty="0">
                <a:ea typeface="SimSun" panose="02010600030101010101" pitchFamily="2" charset="-122"/>
              </a:rPr>
              <a:t>I</a:t>
            </a:r>
            <a:r>
              <a:rPr lang="en-US" sz="2000" spc="-5" baseline="-25000" dirty="0">
                <a:ea typeface="SimSun" panose="02010600030101010101" pitchFamily="2" charset="-122"/>
              </a:rPr>
              <a:t>o</a:t>
            </a:r>
            <a:r>
              <a:rPr lang="en-US" sz="2000" spc="-5" dirty="0">
                <a:ea typeface="SimSun" panose="02010600030101010101" pitchFamily="2" charset="-122"/>
              </a:rPr>
              <a:t> = </a:t>
            </a:r>
            <a:r>
              <a:rPr lang="en-US" sz="2000" i="1" spc="-5" dirty="0">
                <a:ea typeface="SimSun" panose="02010600030101010101" pitchFamily="2" charset="-122"/>
              </a:rPr>
              <a:t>I</a:t>
            </a:r>
            <a:r>
              <a:rPr lang="en-US" sz="2000" spc="-5" baseline="-25000" dirty="0">
                <a:ea typeface="SimSun" panose="02010600030101010101" pitchFamily="2" charset="-122"/>
              </a:rPr>
              <a:t>2</a:t>
            </a:r>
            <a:endParaRPr lang="en-US" sz="2000" spc="-5" dirty="0">
              <a:ea typeface="SimSun" panose="02010600030101010101" pitchFamily="2" charset="-122"/>
            </a:endParaRPr>
          </a:p>
          <a:p>
            <a:pPr>
              <a:spcBef>
                <a:spcPts val="0"/>
              </a:spcBef>
              <a:spcAft>
                <a:spcPts val="600"/>
              </a:spcAft>
              <a:tabLst>
                <a:tab pos="182880" algn="l"/>
              </a:tabLst>
            </a:pPr>
            <a:r>
              <a:rPr lang="x-none" sz="2000" kern="100" spc="-5">
                <a:latin typeface="Arial" panose="020B0604020202020204" pitchFamily="34" charset="0"/>
                <a:ea typeface="SimSun" panose="02010600030101010101" pitchFamily="2" charset="-122"/>
                <a:cs typeface="Times New Roman" panose="02020603050405020304" pitchFamily="18" charset="0"/>
              </a:rPr>
              <a:t> (</a:t>
            </a:r>
            <a:r>
              <a:rPr lang="en-US" sz="2000" i="1" spc="-5" dirty="0">
                <a:ea typeface="SimSun" panose="02010600030101010101" pitchFamily="2" charset="-122"/>
              </a:rPr>
              <a:t>I</a:t>
            </a:r>
            <a:r>
              <a:rPr lang="x-none" sz="2000" spc="-5" baseline="-25000">
                <a:ea typeface="SimSun" panose="02010600030101010101" pitchFamily="2" charset="-122"/>
              </a:rPr>
              <a:t>2</a:t>
            </a:r>
            <a:r>
              <a:rPr lang="en-US" sz="2000" spc="-5" dirty="0">
                <a:ea typeface="SimSun" panose="02010600030101010101" pitchFamily="2" charset="-122"/>
              </a:rPr>
              <a:t> – </a:t>
            </a:r>
            <a:r>
              <a:rPr lang="en-US" sz="2000" i="1" spc="-5" dirty="0">
                <a:ea typeface="SimSun" panose="02010600030101010101" pitchFamily="2" charset="-122"/>
              </a:rPr>
              <a:t>I</a:t>
            </a:r>
            <a:r>
              <a:rPr lang="x-none" sz="2000" spc="-5" baseline="-25000">
                <a:ea typeface="SimSun" panose="02010600030101010101" pitchFamily="2" charset="-122"/>
              </a:rPr>
              <a:t>1</a:t>
            </a:r>
            <a:r>
              <a:rPr lang="x-none" sz="2000" spc="-5">
                <a:ea typeface="SimSun" panose="02010600030101010101" pitchFamily="2" charset="-122"/>
              </a:rPr>
              <a:t>)(2 </a:t>
            </a:r>
            <a:r>
              <a:rPr lang="en-US" sz="2000" spc="-5" dirty="0">
                <a:ea typeface="SimSun" panose="02010600030101010101" pitchFamily="2" charset="-122"/>
              </a:rPr>
              <a:t>Ω</a:t>
            </a:r>
            <a:r>
              <a:rPr lang="x-none" sz="2000" spc="-5">
                <a:ea typeface="SimSun" panose="02010600030101010101" pitchFamily="2" charset="-122"/>
              </a:rPr>
              <a:t>) + </a:t>
            </a:r>
            <a:r>
              <a:rPr lang="en-US" sz="2000" i="1" spc="-5" dirty="0">
                <a:ea typeface="SimSun" panose="02010600030101010101" pitchFamily="2" charset="-122"/>
              </a:rPr>
              <a:t>I</a:t>
            </a:r>
            <a:r>
              <a:rPr lang="x-none" sz="2000" spc="-5" baseline="-25000">
                <a:ea typeface="SimSun" panose="02010600030101010101" pitchFamily="2" charset="-122"/>
              </a:rPr>
              <a:t>2</a:t>
            </a:r>
            <a:r>
              <a:rPr lang="x-none" sz="2000" spc="-5">
                <a:ea typeface="SimSun" panose="02010600030101010101" pitchFamily="2" charset="-122"/>
              </a:rPr>
              <a:t>(4 </a:t>
            </a:r>
            <a:r>
              <a:rPr lang="en-US" sz="2000" spc="-5" dirty="0">
                <a:ea typeface="SimSun" panose="02010600030101010101" pitchFamily="2" charset="-122"/>
              </a:rPr>
              <a:t>Ω</a:t>
            </a:r>
            <a:r>
              <a:rPr lang="x-none" sz="2000" spc="-5">
                <a:ea typeface="SimSun" panose="02010600030101010101" pitchFamily="2" charset="-122"/>
              </a:rPr>
              <a:t>) + </a:t>
            </a:r>
            <a:r>
              <a:rPr lang="en-US" sz="2000" i="1" spc="-5" dirty="0">
                <a:ea typeface="SimSun" panose="02010600030101010101" pitchFamily="2" charset="-122"/>
              </a:rPr>
              <a:t>I</a:t>
            </a:r>
            <a:r>
              <a:rPr lang="x-none" sz="2000" spc="-5" baseline="-25000">
                <a:ea typeface="SimSun" panose="02010600030101010101" pitchFamily="2" charset="-122"/>
              </a:rPr>
              <a:t>3</a:t>
            </a:r>
            <a:r>
              <a:rPr lang="x-none" sz="2000" spc="-5">
                <a:ea typeface="SimSun" panose="02010600030101010101" pitchFamily="2" charset="-122"/>
              </a:rPr>
              <a:t>(5 </a:t>
            </a:r>
            <a:r>
              <a:rPr lang="en-US" sz="2000" spc="-5" dirty="0">
                <a:ea typeface="SimSun" panose="02010600030101010101" pitchFamily="2" charset="-122"/>
              </a:rPr>
              <a:t>Ω</a:t>
            </a:r>
            <a:r>
              <a:rPr lang="x-none" sz="2000" spc="-5">
                <a:ea typeface="SimSun" panose="02010600030101010101" pitchFamily="2" charset="-122"/>
              </a:rPr>
              <a:t>) + </a:t>
            </a:r>
            <a:r>
              <a:rPr lang="en-US" sz="2000" i="1" spc="-5" dirty="0">
                <a:ea typeface="SimSun" panose="02010600030101010101" pitchFamily="2" charset="-122"/>
              </a:rPr>
              <a:t>I</a:t>
            </a:r>
            <a:r>
              <a:rPr lang="x-none" sz="2000" spc="-5" baseline="-25000">
                <a:ea typeface="SimSun" panose="02010600030101010101" pitchFamily="2" charset="-122"/>
              </a:rPr>
              <a:t>2</a:t>
            </a:r>
            <a:r>
              <a:rPr lang="x-none" sz="2000" spc="-5">
                <a:ea typeface="SimSun" panose="02010600030101010101" pitchFamily="2" charset="-122"/>
              </a:rPr>
              <a:t>(8 </a:t>
            </a:r>
            <a:r>
              <a:rPr lang="en-US" sz="2000" spc="-5" dirty="0">
                <a:ea typeface="SimSun" panose="02010600030101010101" pitchFamily="2" charset="-122"/>
              </a:rPr>
              <a:t>Ω</a:t>
            </a:r>
            <a:r>
              <a:rPr lang="x-none" sz="2000" spc="-5">
                <a:ea typeface="SimSun" panose="02010600030101010101" pitchFamily="2" charset="-122"/>
              </a:rPr>
              <a:t>) = 0</a:t>
            </a:r>
            <a:endParaRPr lang="en-US" sz="2000" spc="-5" dirty="0">
              <a:ea typeface="SimSun" panose="02010600030101010101" pitchFamily="2" charset="-122"/>
            </a:endParaRPr>
          </a:p>
          <a:p>
            <a:pPr>
              <a:spcBef>
                <a:spcPts val="0"/>
              </a:spcBef>
              <a:spcAft>
                <a:spcPts val="600"/>
              </a:spcAft>
              <a:tabLst>
                <a:tab pos="182880" algn="l"/>
              </a:tabLst>
            </a:pPr>
            <a:r>
              <a:rPr lang="en-US" sz="2000" spc="-5" dirty="0">
                <a:ea typeface="SimSun" panose="02010600030101010101" pitchFamily="2" charset="-122"/>
              </a:rPr>
              <a:t>  (KVL for supermesh of meshes 2 &amp; 3)</a:t>
            </a:r>
            <a:r>
              <a:rPr lang="x-none" sz="2000" kern="100" spc="-5">
                <a:ea typeface="SimSun" panose="02010600030101010101" pitchFamily="2" charset="-122"/>
              </a:rPr>
              <a:t>,  and</a:t>
            </a:r>
            <a:endParaRPr lang="en-US" sz="2000" spc="-5" dirty="0">
              <a:ea typeface="SimSun" panose="02010600030101010101" pitchFamily="2" charset="-122"/>
            </a:endParaRPr>
          </a:p>
          <a:p>
            <a:r>
              <a:rPr lang="en-US" sz="2000" i="1" dirty="0">
                <a:ea typeface="SimSun" panose="02010600030101010101" pitchFamily="2" charset="-122"/>
              </a:rPr>
              <a:t>V</a:t>
            </a:r>
            <a:r>
              <a:rPr lang="en-US" sz="2000" i="1" baseline="-25000" dirty="0">
                <a:ea typeface="SimSun" panose="02010600030101010101" pitchFamily="2" charset="-122"/>
              </a:rPr>
              <a:t>x</a:t>
            </a:r>
            <a:r>
              <a:rPr lang="en-US" sz="2000" dirty="0">
                <a:ea typeface="SimSun" panose="02010600030101010101" pitchFamily="2" charset="-122"/>
              </a:rPr>
              <a:t> = </a:t>
            </a:r>
            <a:r>
              <a:rPr lang="en-US" sz="2000" kern="100" dirty="0">
                <a:latin typeface="Arial" panose="020B0604020202020204" pitchFamily="34" charset="0"/>
                <a:ea typeface="SimSun" panose="02010600030101010101" pitchFamily="2" charset="-122"/>
                <a:cs typeface="Times New Roman" panose="02020603050405020304" pitchFamily="18" charset="0"/>
              </a:rPr>
              <a:t>(</a:t>
            </a:r>
            <a:r>
              <a:rPr lang="en-US" sz="2000" i="1" dirty="0">
                <a:ea typeface="SimSun" panose="02010600030101010101" pitchFamily="2" charset="-122"/>
              </a:rPr>
              <a:t>I</a:t>
            </a:r>
            <a:r>
              <a:rPr lang="en-US" sz="2000" baseline="-25000" dirty="0">
                <a:ea typeface="SimSun" panose="02010600030101010101" pitchFamily="2" charset="-122"/>
              </a:rPr>
              <a:t>2</a:t>
            </a:r>
            <a:r>
              <a:rPr lang="en-US" sz="2000" dirty="0">
                <a:ea typeface="SimSun" panose="02010600030101010101" pitchFamily="2" charset="-122"/>
              </a:rPr>
              <a:t> – </a:t>
            </a:r>
            <a:r>
              <a:rPr lang="en-US" sz="2000" i="1" dirty="0">
                <a:ea typeface="SimSun" panose="02010600030101010101" pitchFamily="2" charset="-122"/>
              </a:rPr>
              <a:t>I</a:t>
            </a:r>
            <a:r>
              <a:rPr lang="en-US" sz="2000" baseline="-25000" dirty="0">
                <a:ea typeface="SimSun" panose="02010600030101010101" pitchFamily="2" charset="-122"/>
              </a:rPr>
              <a:t>1</a:t>
            </a:r>
            <a:r>
              <a:rPr lang="en-US" sz="2000" dirty="0">
                <a:ea typeface="SimSun" panose="02010600030101010101" pitchFamily="2" charset="-122"/>
              </a:rPr>
              <a:t>)(2 Ω)  (control voltage).</a:t>
            </a:r>
            <a:endParaRPr lang="en-US" sz="2000" dirty="0"/>
          </a:p>
        </p:txBody>
      </p:sp>
      <p:sp>
        <p:nvSpPr>
          <p:cNvPr id="12" name="Rectangle 11">
            <a:extLst>
              <a:ext uri="{FF2B5EF4-FFF2-40B4-BE49-F238E27FC236}">
                <a16:creationId xmlns:a16="http://schemas.microsoft.com/office/drawing/2014/main" id="{CD0D999C-0179-49F2-8051-13CE54A62B74}"/>
              </a:ext>
            </a:extLst>
          </p:cNvPr>
          <p:cNvSpPr/>
          <p:nvPr/>
        </p:nvSpPr>
        <p:spPr>
          <a:xfrm>
            <a:off x="5050156" y="4496391"/>
            <a:ext cx="5441061" cy="1892826"/>
          </a:xfrm>
          <a:prstGeom prst="rect">
            <a:avLst/>
          </a:prstGeom>
        </p:spPr>
        <p:txBody>
          <a:bodyPr wrap="square">
            <a:spAutoFit/>
          </a:bodyPr>
          <a:lstStyle/>
          <a:p>
            <a:pPr algn="just">
              <a:lnSpc>
                <a:spcPct val="95000"/>
              </a:lnSpc>
              <a:spcBef>
                <a:spcPts val="0"/>
              </a:spcBef>
              <a:spcAft>
                <a:spcPts val="600"/>
              </a:spcAft>
              <a:tabLst>
                <a:tab pos="182880" algn="l"/>
              </a:tabLst>
            </a:pPr>
            <a:r>
              <a:rPr lang="en-US" sz="2000" spc="-5" dirty="0">
                <a:ea typeface="SimSun" panose="02010600030101010101" pitchFamily="2" charset="-122"/>
              </a:rPr>
              <a:t>Voltage constraints:  </a:t>
            </a:r>
            <a:r>
              <a:rPr lang="en-US" sz="2000" i="1" spc="-5" dirty="0">
                <a:ea typeface="SimSun" panose="02010600030101010101" pitchFamily="2" charset="-122"/>
              </a:rPr>
              <a:t>V</a:t>
            </a:r>
            <a:r>
              <a:rPr lang="en-US" sz="2000" spc="-5" baseline="-25000" dirty="0">
                <a:ea typeface="SimSun" panose="02010600030101010101" pitchFamily="2" charset="-122"/>
              </a:rPr>
              <a:t>3</a:t>
            </a:r>
            <a:r>
              <a:rPr lang="en-US" sz="2000" spc="-5" dirty="0">
                <a:ea typeface="SimSun" panose="02010600030101010101" pitchFamily="2" charset="-122"/>
              </a:rPr>
              <a:t> – </a:t>
            </a:r>
            <a:r>
              <a:rPr lang="en-US" sz="2000" i="1" spc="-5" dirty="0">
                <a:ea typeface="SimSun" panose="02010600030101010101" pitchFamily="2" charset="-122"/>
              </a:rPr>
              <a:t>V</a:t>
            </a:r>
            <a:r>
              <a:rPr lang="en-US" sz="2000" spc="-5" baseline="-25000" dirty="0">
                <a:ea typeface="SimSun" panose="02010600030101010101" pitchFamily="2" charset="-122"/>
              </a:rPr>
              <a:t>2</a:t>
            </a:r>
            <a:r>
              <a:rPr lang="en-US" sz="2000" spc="-5" dirty="0">
                <a:ea typeface="SimSun" panose="02010600030101010101" pitchFamily="2" charset="-122"/>
              </a:rPr>
              <a:t> = (6 Ω) </a:t>
            </a:r>
            <a:r>
              <a:rPr lang="en-US" sz="2000" i="1" spc="-5" dirty="0">
                <a:ea typeface="SimSun" panose="02010600030101010101" pitchFamily="2" charset="-122"/>
              </a:rPr>
              <a:t>I</a:t>
            </a:r>
            <a:r>
              <a:rPr lang="en-US" sz="2000" i="1" spc="-5" baseline="-25000" dirty="0">
                <a:ea typeface="SimSun" panose="02010600030101010101" pitchFamily="2" charset="-122"/>
              </a:rPr>
              <a:t>x</a:t>
            </a:r>
            <a:r>
              <a:rPr lang="en-US" sz="2000" spc="-5" dirty="0">
                <a:ea typeface="SimSun" panose="02010600030101010101" pitchFamily="2" charset="-122"/>
              </a:rPr>
              <a:t>, </a:t>
            </a:r>
            <a:r>
              <a:rPr lang="en-US" sz="2000" i="1" spc="-5" dirty="0">
                <a:ea typeface="SimSun" panose="02010600030101010101" pitchFamily="2" charset="-122"/>
              </a:rPr>
              <a:t>V</a:t>
            </a:r>
            <a:r>
              <a:rPr lang="en-US" sz="2000" spc="-5" baseline="-25000" dirty="0">
                <a:ea typeface="SimSun" panose="02010600030101010101" pitchFamily="2" charset="-122"/>
              </a:rPr>
              <a:t>1</a:t>
            </a:r>
            <a:r>
              <a:rPr lang="en-US" sz="2000" spc="-5" dirty="0">
                <a:ea typeface="SimSun" panose="02010600030101010101" pitchFamily="2" charset="-122"/>
              </a:rPr>
              <a:t> = 7 V</a:t>
            </a:r>
          </a:p>
          <a:p>
            <a:pPr algn="just">
              <a:spcBef>
                <a:spcPts val="0"/>
              </a:spcBef>
              <a:spcAft>
                <a:spcPts val="600"/>
              </a:spcAft>
              <a:tabLst>
                <a:tab pos="182880" algn="l"/>
              </a:tabLst>
            </a:pPr>
            <a:r>
              <a:rPr lang="en-US" sz="2000" spc="-5" dirty="0">
                <a:ea typeface="SimSun" panose="02010600030101010101" pitchFamily="2" charset="-122"/>
              </a:rPr>
              <a:t>Sought voltage:    </a:t>
            </a:r>
            <a:r>
              <a:rPr lang="en-US" sz="2000" i="1" spc="-5" dirty="0">
                <a:ea typeface="SimSun" panose="02010600030101010101" pitchFamily="2" charset="-122"/>
              </a:rPr>
              <a:t>V</a:t>
            </a:r>
            <a:r>
              <a:rPr lang="en-US" sz="2000" spc="-5" baseline="-25000" dirty="0">
                <a:ea typeface="SimSun" panose="02010600030101010101" pitchFamily="2" charset="-122"/>
              </a:rPr>
              <a:t>o</a:t>
            </a:r>
            <a:r>
              <a:rPr lang="en-US" sz="2000" spc="-5" dirty="0">
                <a:ea typeface="SimSun" panose="02010600030101010101" pitchFamily="2" charset="-122"/>
              </a:rPr>
              <a:t> = </a:t>
            </a:r>
            <a:r>
              <a:rPr lang="en-US" sz="2000" i="1" spc="-5" dirty="0">
                <a:ea typeface="SimSun" panose="02010600030101010101" pitchFamily="2" charset="-122"/>
              </a:rPr>
              <a:t>V</a:t>
            </a:r>
            <a:r>
              <a:rPr lang="en-US" sz="2000" spc="-5" baseline="-25000" dirty="0">
                <a:ea typeface="SimSun" panose="02010600030101010101" pitchFamily="2" charset="-122"/>
              </a:rPr>
              <a:t>2</a:t>
            </a:r>
            <a:endParaRPr lang="en-US" sz="2000" spc="-5" dirty="0">
              <a:ea typeface="SimSun" panose="02010600030101010101" pitchFamily="2" charset="-122"/>
            </a:endParaRPr>
          </a:p>
          <a:p>
            <a:pPr>
              <a:lnSpc>
                <a:spcPct val="95000"/>
              </a:lnSpc>
              <a:spcBef>
                <a:spcPts val="0"/>
              </a:spcBef>
              <a:spcAft>
                <a:spcPts val="600"/>
              </a:spcAft>
              <a:tabLst>
                <a:tab pos="182880" algn="l"/>
              </a:tabLst>
            </a:pPr>
            <a:r>
              <a:rPr lang="x-none" sz="2000" kern="100" spc="-5">
                <a:latin typeface="Arial" panose="020B0604020202020204" pitchFamily="34" charset="0"/>
                <a:ea typeface="SimSun" panose="02010600030101010101" pitchFamily="2" charset="-122"/>
                <a:cs typeface="Times New Roman" panose="02020603050405020304" pitchFamily="18" charset="0"/>
              </a:rPr>
              <a:t>(</a:t>
            </a:r>
            <a:r>
              <a:rPr lang="en-US" sz="2000" i="1" spc="-5" dirty="0">
                <a:ea typeface="SimSun" panose="02010600030101010101" pitchFamily="2" charset="-122"/>
              </a:rPr>
              <a:t>V</a:t>
            </a:r>
            <a:r>
              <a:rPr lang="x-none" sz="2000" spc="-5" baseline="-25000">
                <a:ea typeface="SimSun" panose="02010600030101010101" pitchFamily="2" charset="-122"/>
              </a:rPr>
              <a:t>2</a:t>
            </a:r>
            <a:r>
              <a:rPr lang="en-US" sz="2000" spc="-5" dirty="0">
                <a:ea typeface="SimSun" panose="02010600030101010101" pitchFamily="2" charset="-122"/>
              </a:rPr>
              <a:t> – </a:t>
            </a:r>
            <a:r>
              <a:rPr lang="en-US" sz="2000" i="1" spc="-5" dirty="0">
                <a:ea typeface="SimSun" panose="02010600030101010101" pitchFamily="2" charset="-122"/>
              </a:rPr>
              <a:t>V</a:t>
            </a:r>
            <a:r>
              <a:rPr lang="x-none" sz="2000" spc="-5" baseline="-25000">
                <a:ea typeface="SimSun" panose="02010600030101010101" pitchFamily="2" charset="-122"/>
              </a:rPr>
              <a:t>1</a:t>
            </a:r>
            <a:r>
              <a:rPr lang="x-none" sz="2000" spc="-5">
                <a:ea typeface="SimSun" panose="02010600030101010101" pitchFamily="2" charset="-122"/>
              </a:rPr>
              <a:t>)(2 S) + </a:t>
            </a:r>
            <a:r>
              <a:rPr lang="x-none" sz="2000" i="1" spc="-5">
                <a:ea typeface="SimSun" panose="02010600030101010101" pitchFamily="2" charset="-122"/>
              </a:rPr>
              <a:t>V</a:t>
            </a:r>
            <a:r>
              <a:rPr lang="x-none" sz="2000" spc="-5" baseline="-25000">
                <a:ea typeface="SimSun" panose="02010600030101010101" pitchFamily="2" charset="-122"/>
              </a:rPr>
              <a:t>2</a:t>
            </a:r>
            <a:r>
              <a:rPr lang="x-none" sz="2000" spc="-5">
                <a:ea typeface="SimSun" panose="02010600030101010101" pitchFamily="2" charset="-122"/>
              </a:rPr>
              <a:t>(4 S) + </a:t>
            </a:r>
            <a:r>
              <a:rPr lang="x-none" sz="2000" i="1" spc="-5">
                <a:ea typeface="SimSun" panose="02010600030101010101" pitchFamily="2" charset="-122"/>
              </a:rPr>
              <a:t>V</a:t>
            </a:r>
            <a:r>
              <a:rPr lang="x-none" sz="2000" spc="-5" baseline="-25000">
                <a:ea typeface="SimSun" panose="02010600030101010101" pitchFamily="2" charset="-122"/>
              </a:rPr>
              <a:t>3</a:t>
            </a:r>
            <a:r>
              <a:rPr lang="x-none" sz="2000" spc="-5">
                <a:ea typeface="SimSun" panose="02010600030101010101" pitchFamily="2" charset="-122"/>
              </a:rPr>
              <a:t>(5 S) + </a:t>
            </a:r>
            <a:r>
              <a:rPr lang="x-none" sz="2000" i="1" spc="-5">
                <a:ea typeface="SimSun" panose="02010600030101010101" pitchFamily="2" charset="-122"/>
              </a:rPr>
              <a:t>V</a:t>
            </a:r>
            <a:r>
              <a:rPr lang="x-none" sz="2000" spc="-5" baseline="-25000">
                <a:ea typeface="SimSun" panose="02010600030101010101" pitchFamily="2" charset="-122"/>
              </a:rPr>
              <a:t>2</a:t>
            </a:r>
            <a:r>
              <a:rPr lang="x-none" sz="2000" spc="-5">
                <a:ea typeface="SimSun" panose="02010600030101010101" pitchFamily="2" charset="-122"/>
              </a:rPr>
              <a:t>(8 S) = 0</a:t>
            </a:r>
            <a:endParaRPr lang="en-US" sz="2000" spc="-5" dirty="0">
              <a:ea typeface="SimSun" panose="02010600030101010101" pitchFamily="2" charset="-122"/>
            </a:endParaRPr>
          </a:p>
          <a:p>
            <a:pPr>
              <a:lnSpc>
                <a:spcPct val="95000"/>
              </a:lnSpc>
              <a:spcBef>
                <a:spcPts val="0"/>
              </a:spcBef>
              <a:spcAft>
                <a:spcPts val="600"/>
              </a:spcAft>
              <a:tabLst>
                <a:tab pos="182880" algn="l"/>
              </a:tabLst>
            </a:pPr>
            <a:r>
              <a:rPr lang="x-none" sz="2000" kern="100" spc="-5">
                <a:ea typeface="SimSun" panose="02010600030101010101" pitchFamily="2" charset="-122"/>
              </a:rPr>
              <a:t>  </a:t>
            </a:r>
            <a:r>
              <a:rPr lang="en-US" sz="2000" kern="100" spc="-5" dirty="0">
                <a:ea typeface="SimSun" panose="02010600030101010101" pitchFamily="2" charset="-122"/>
              </a:rPr>
              <a:t>(KCL for supernode of nodes 2 &amp; 3)</a:t>
            </a:r>
            <a:r>
              <a:rPr lang="x-none" sz="2000" kern="100" spc="-5">
                <a:ea typeface="SimSun" panose="02010600030101010101" pitchFamily="2" charset="-122"/>
              </a:rPr>
              <a:t>,</a:t>
            </a:r>
            <a:r>
              <a:rPr lang="en-US" sz="2000" kern="100" spc="-5" dirty="0">
                <a:ea typeface="SimSun" panose="02010600030101010101" pitchFamily="2" charset="-122"/>
              </a:rPr>
              <a:t>  </a:t>
            </a:r>
            <a:r>
              <a:rPr lang="x-none" sz="2000" kern="100" spc="-5">
                <a:ea typeface="SimSun" panose="02010600030101010101" pitchFamily="2" charset="-122"/>
              </a:rPr>
              <a:t>and</a:t>
            </a:r>
            <a:endParaRPr lang="en-US" sz="2000" spc="-5" dirty="0">
              <a:ea typeface="SimSun" panose="02010600030101010101" pitchFamily="2" charset="-122"/>
            </a:endParaRPr>
          </a:p>
          <a:p>
            <a:r>
              <a:rPr lang="en-US" sz="2000" i="1" dirty="0">
                <a:ea typeface="SimSun" panose="02010600030101010101" pitchFamily="2" charset="-122"/>
              </a:rPr>
              <a:t>I</a:t>
            </a:r>
            <a:r>
              <a:rPr lang="en-US" sz="2000" i="1" baseline="-25000" dirty="0">
                <a:ea typeface="SimSun" panose="02010600030101010101" pitchFamily="2" charset="-122"/>
              </a:rPr>
              <a:t>x</a:t>
            </a:r>
            <a:r>
              <a:rPr lang="en-US" sz="2000" dirty="0">
                <a:ea typeface="SimSun" panose="02010600030101010101" pitchFamily="2" charset="-122"/>
              </a:rPr>
              <a:t> = </a:t>
            </a:r>
            <a:r>
              <a:rPr lang="en-US" sz="2000" kern="100" dirty="0">
                <a:latin typeface="Arial" panose="020B0604020202020204" pitchFamily="34" charset="0"/>
                <a:ea typeface="SimSun" panose="02010600030101010101" pitchFamily="2" charset="-122"/>
                <a:cs typeface="Times New Roman" panose="02020603050405020304" pitchFamily="18" charset="0"/>
              </a:rPr>
              <a:t>(</a:t>
            </a:r>
            <a:r>
              <a:rPr lang="en-US" sz="2000" i="1" dirty="0">
                <a:ea typeface="SimSun" panose="02010600030101010101" pitchFamily="2" charset="-122"/>
              </a:rPr>
              <a:t>V</a:t>
            </a:r>
            <a:r>
              <a:rPr lang="en-US" sz="2000" baseline="-25000" dirty="0">
                <a:ea typeface="SimSun" panose="02010600030101010101" pitchFamily="2" charset="-122"/>
              </a:rPr>
              <a:t>2</a:t>
            </a:r>
            <a:r>
              <a:rPr lang="en-US" sz="2000" dirty="0">
                <a:ea typeface="SimSun" panose="02010600030101010101" pitchFamily="2" charset="-122"/>
              </a:rPr>
              <a:t> – </a:t>
            </a:r>
            <a:r>
              <a:rPr lang="en-US" sz="2000" i="1" dirty="0">
                <a:ea typeface="SimSun" panose="02010600030101010101" pitchFamily="2" charset="-122"/>
              </a:rPr>
              <a:t>V</a:t>
            </a:r>
            <a:r>
              <a:rPr lang="en-US" sz="2000" baseline="-25000" dirty="0">
                <a:ea typeface="SimSun" panose="02010600030101010101" pitchFamily="2" charset="-122"/>
              </a:rPr>
              <a:t>1</a:t>
            </a:r>
            <a:r>
              <a:rPr lang="en-US" sz="2000" dirty="0">
                <a:ea typeface="SimSun" panose="02010600030101010101" pitchFamily="2" charset="-122"/>
              </a:rPr>
              <a:t>)(2 S)   (control current).</a:t>
            </a: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Box 7">
            <a:extLst>
              <a:ext uri="{FF2B5EF4-FFF2-40B4-BE49-F238E27FC236}">
                <a16:creationId xmlns:a16="http://schemas.microsoft.com/office/drawing/2014/main" id="{7FE3D74A-881A-43BD-98B3-58592471082C}"/>
              </a:ext>
            </a:extLst>
          </p:cNvPr>
          <p:cNvSpPr txBox="1">
            <a:spLocks noChangeArrowheads="1"/>
          </p:cNvSpPr>
          <p:nvPr/>
        </p:nvSpPr>
        <p:spPr bwMode="auto">
          <a:xfrm>
            <a:off x="672608" y="760607"/>
            <a:ext cx="8077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ts val="600"/>
              </a:spcBef>
              <a:buNone/>
            </a:pPr>
            <a:r>
              <a:rPr lang="en-US" altLang="en-US" sz="2800" dirty="0">
                <a:solidFill>
                  <a:srgbClr val="000066"/>
                </a:solidFill>
                <a:latin typeface="Calibri" panose="020F0502020204030204" pitchFamily="34" charset="0"/>
              </a:rPr>
              <a:t>Example of Duality as a Unifying Instructional Principle</a:t>
            </a:r>
          </a:p>
        </p:txBody>
      </p:sp>
      <p:sp>
        <p:nvSpPr>
          <p:cNvPr id="5" name="TextBox 129">
            <a:extLst>
              <a:ext uri="{FF2B5EF4-FFF2-40B4-BE49-F238E27FC236}">
                <a16:creationId xmlns:a16="http://schemas.microsoft.com/office/drawing/2014/main" id="{A312A32B-362E-4483-BE32-417A83068B38}"/>
              </a:ext>
            </a:extLst>
          </p:cNvPr>
          <p:cNvSpPr txBox="1"/>
          <p:nvPr/>
        </p:nvSpPr>
        <p:spPr>
          <a:xfrm>
            <a:off x="6674776" y="3772117"/>
            <a:ext cx="421753"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I</a:t>
            </a:r>
            <a:r>
              <a:rPr lang="en-US" sz="1600" b="1" baseline="-25000" dirty="0"/>
              <a:t>F</a:t>
            </a:r>
          </a:p>
        </p:txBody>
      </p:sp>
      <p:sp>
        <p:nvSpPr>
          <p:cNvPr id="6" name="TextBox 131">
            <a:extLst>
              <a:ext uri="{FF2B5EF4-FFF2-40B4-BE49-F238E27FC236}">
                <a16:creationId xmlns:a16="http://schemas.microsoft.com/office/drawing/2014/main" id="{04E8527D-124A-4212-AF49-6F98DFA6437C}"/>
              </a:ext>
            </a:extLst>
          </p:cNvPr>
          <p:cNvSpPr txBox="1"/>
          <p:nvPr/>
        </p:nvSpPr>
        <p:spPr>
          <a:xfrm>
            <a:off x="7334434" y="4859916"/>
            <a:ext cx="421753"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I</a:t>
            </a:r>
            <a:r>
              <a:rPr lang="en-US" sz="1600" b="1" baseline="-25000" dirty="0"/>
              <a:t>E</a:t>
            </a:r>
          </a:p>
        </p:txBody>
      </p:sp>
      <p:sp>
        <p:nvSpPr>
          <p:cNvPr id="7" name="TextBox 130">
            <a:extLst>
              <a:ext uri="{FF2B5EF4-FFF2-40B4-BE49-F238E27FC236}">
                <a16:creationId xmlns:a16="http://schemas.microsoft.com/office/drawing/2014/main" id="{FE3DB295-55C8-4001-BD59-EC397351B672}"/>
              </a:ext>
            </a:extLst>
          </p:cNvPr>
          <p:cNvSpPr txBox="1"/>
          <p:nvPr/>
        </p:nvSpPr>
        <p:spPr>
          <a:xfrm>
            <a:off x="8559367" y="4872552"/>
            <a:ext cx="421753"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I</a:t>
            </a:r>
            <a:r>
              <a:rPr lang="en-US" sz="1600" b="1" baseline="-25000" dirty="0"/>
              <a:t>D</a:t>
            </a:r>
          </a:p>
        </p:txBody>
      </p:sp>
      <p:sp>
        <p:nvSpPr>
          <p:cNvPr id="8" name="TextBox 126">
            <a:extLst>
              <a:ext uri="{FF2B5EF4-FFF2-40B4-BE49-F238E27FC236}">
                <a16:creationId xmlns:a16="http://schemas.microsoft.com/office/drawing/2014/main" id="{7E9BAA31-AAED-40EC-B9A9-1E4A3A7EDD7D}"/>
              </a:ext>
            </a:extLst>
          </p:cNvPr>
          <p:cNvSpPr txBox="1"/>
          <p:nvPr/>
        </p:nvSpPr>
        <p:spPr>
          <a:xfrm>
            <a:off x="7270738" y="2679135"/>
            <a:ext cx="421753"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I</a:t>
            </a:r>
            <a:r>
              <a:rPr lang="en-US" sz="1600" baseline="-25000" dirty="0"/>
              <a:t>A</a:t>
            </a:r>
          </a:p>
        </p:txBody>
      </p:sp>
      <p:sp>
        <p:nvSpPr>
          <p:cNvPr id="9" name="TextBox 114">
            <a:extLst>
              <a:ext uri="{FF2B5EF4-FFF2-40B4-BE49-F238E27FC236}">
                <a16:creationId xmlns:a16="http://schemas.microsoft.com/office/drawing/2014/main" id="{CBA7DD40-5C9D-4500-B924-6EF956D50504}"/>
              </a:ext>
            </a:extLst>
          </p:cNvPr>
          <p:cNvSpPr txBox="1"/>
          <p:nvPr/>
        </p:nvSpPr>
        <p:spPr>
          <a:xfrm>
            <a:off x="6758360" y="4462601"/>
            <a:ext cx="44360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V</a:t>
            </a:r>
            <a:r>
              <a:rPr lang="en-US" sz="1600" baseline="-25000" dirty="0"/>
              <a:t>E</a:t>
            </a:r>
          </a:p>
        </p:txBody>
      </p:sp>
      <p:sp>
        <p:nvSpPr>
          <p:cNvPr id="10" name="TextBox 113">
            <a:extLst>
              <a:ext uri="{FF2B5EF4-FFF2-40B4-BE49-F238E27FC236}">
                <a16:creationId xmlns:a16="http://schemas.microsoft.com/office/drawing/2014/main" id="{21D18F84-F8A0-43CE-9CF6-F1475459A39A}"/>
              </a:ext>
            </a:extLst>
          </p:cNvPr>
          <p:cNvSpPr txBox="1"/>
          <p:nvPr/>
        </p:nvSpPr>
        <p:spPr>
          <a:xfrm>
            <a:off x="7912249" y="5119529"/>
            <a:ext cx="44360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V</a:t>
            </a:r>
            <a:r>
              <a:rPr lang="en-US" sz="1600" baseline="-25000" dirty="0"/>
              <a:t>D</a:t>
            </a:r>
          </a:p>
        </p:txBody>
      </p:sp>
      <p:sp>
        <p:nvSpPr>
          <p:cNvPr id="11" name="TextBox 112">
            <a:extLst>
              <a:ext uri="{FF2B5EF4-FFF2-40B4-BE49-F238E27FC236}">
                <a16:creationId xmlns:a16="http://schemas.microsoft.com/office/drawing/2014/main" id="{EE08B14B-4ADF-4E5B-9378-9FDAE47CD58E}"/>
              </a:ext>
            </a:extLst>
          </p:cNvPr>
          <p:cNvSpPr txBox="1"/>
          <p:nvPr/>
        </p:nvSpPr>
        <p:spPr>
          <a:xfrm>
            <a:off x="9032656" y="4455916"/>
            <a:ext cx="44360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V</a:t>
            </a:r>
            <a:r>
              <a:rPr lang="en-US" sz="1600" baseline="-25000" dirty="0"/>
              <a:t>C</a:t>
            </a:r>
          </a:p>
        </p:txBody>
      </p:sp>
      <p:sp>
        <p:nvSpPr>
          <p:cNvPr id="12" name="TextBox 128">
            <a:extLst>
              <a:ext uri="{FF2B5EF4-FFF2-40B4-BE49-F238E27FC236}">
                <a16:creationId xmlns:a16="http://schemas.microsoft.com/office/drawing/2014/main" id="{48452796-8ABE-4F28-B1E0-7D5001EDA4B3}"/>
              </a:ext>
            </a:extLst>
          </p:cNvPr>
          <p:cNvSpPr txBox="1"/>
          <p:nvPr/>
        </p:nvSpPr>
        <p:spPr>
          <a:xfrm>
            <a:off x="9143762" y="3823826"/>
            <a:ext cx="421753"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I</a:t>
            </a:r>
            <a:r>
              <a:rPr lang="en-US" sz="1600" b="1" baseline="-25000" dirty="0"/>
              <a:t>C</a:t>
            </a:r>
          </a:p>
        </p:txBody>
      </p:sp>
      <p:sp>
        <p:nvSpPr>
          <p:cNvPr id="13" name="TextBox 111">
            <a:extLst>
              <a:ext uri="{FF2B5EF4-FFF2-40B4-BE49-F238E27FC236}">
                <a16:creationId xmlns:a16="http://schemas.microsoft.com/office/drawing/2014/main" id="{41F6712F-0822-41C8-AB91-56113E8D3D2E}"/>
              </a:ext>
            </a:extLst>
          </p:cNvPr>
          <p:cNvSpPr txBox="1"/>
          <p:nvPr/>
        </p:nvSpPr>
        <p:spPr>
          <a:xfrm>
            <a:off x="9037442" y="3122049"/>
            <a:ext cx="44360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V</a:t>
            </a:r>
            <a:r>
              <a:rPr lang="en-US" sz="1600" baseline="-25000" dirty="0"/>
              <a:t>B</a:t>
            </a:r>
          </a:p>
        </p:txBody>
      </p:sp>
      <p:sp>
        <p:nvSpPr>
          <p:cNvPr id="14" name="TextBox 127">
            <a:extLst>
              <a:ext uri="{FF2B5EF4-FFF2-40B4-BE49-F238E27FC236}">
                <a16:creationId xmlns:a16="http://schemas.microsoft.com/office/drawing/2014/main" id="{87556936-ECB2-4053-9017-245451CBC5E0}"/>
              </a:ext>
            </a:extLst>
          </p:cNvPr>
          <p:cNvSpPr txBox="1"/>
          <p:nvPr/>
        </p:nvSpPr>
        <p:spPr>
          <a:xfrm>
            <a:off x="8586066" y="2712141"/>
            <a:ext cx="421753"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I</a:t>
            </a:r>
            <a:r>
              <a:rPr lang="en-US" sz="1600" b="1" baseline="-25000" dirty="0"/>
              <a:t>B</a:t>
            </a:r>
          </a:p>
        </p:txBody>
      </p:sp>
      <p:sp>
        <p:nvSpPr>
          <p:cNvPr id="15" name="TextBox 30">
            <a:extLst>
              <a:ext uri="{FF2B5EF4-FFF2-40B4-BE49-F238E27FC236}">
                <a16:creationId xmlns:a16="http://schemas.microsoft.com/office/drawing/2014/main" id="{D0C3E041-08AE-4B71-951C-51EEC5C0D30C}"/>
              </a:ext>
            </a:extLst>
          </p:cNvPr>
          <p:cNvSpPr txBox="1"/>
          <p:nvPr/>
        </p:nvSpPr>
        <p:spPr>
          <a:xfrm>
            <a:off x="4223304" y="3655891"/>
            <a:ext cx="421753"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I</a:t>
            </a:r>
            <a:r>
              <a:rPr lang="en-US" sz="1600" baseline="-25000" dirty="0"/>
              <a:t>B</a:t>
            </a:r>
          </a:p>
        </p:txBody>
      </p:sp>
      <p:sp>
        <p:nvSpPr>
          <p:cNvPr id="16" name="TextBox 31">
            <a:extLst>
              <a:ext uri="{FF2B5EF4-FFF2-40B4-BE49-F238E27FC236}">
                <a16:creationId xmlns:a16="http://schemas.microsoft.com/office/drawing/2014/main" id="{AB6FF4AB-85EC-4FE7-8B23-52E2E5278D56}"/>
              </a:ext>
            </a:extLst>
          </p:cNvPr>
          <p:cNvSpPr txBox="1"/>
          <p:nvPr/>
        </p:nvSpPr>
        <p:spPr>
          <a:xfrm>
            <a:off x="4120446" y="4186191"/>
            <a:ext cx="421753"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I</a:t>
            </a:r>
            <a:r>
              <a:rPr lang="en-US" sz="1600" baseline="-25000" dirty="0"/>
              <a:t>C</a:t>
            </a:r>
          </a:p>
        </p:txBody>
      </p:sp>
      <p:sp>
        <p:nvSpPr>
          <p:cNvPr id="17" name="TextBox 32">
            <a:extLst>
              <a:ext uri="{FF2B5EF4-FFF2-40B4-BE49-F238E27FC236}">
                <a16:creationId xmlns:a16="http://schemas.microsoft.com/office/drawing/2014/main" id="{98A23FAA-D94C-4363-B539-E3A71E34622C}"/>
              </a:ext>
            </a:extLst>
          </p:cNvPr>
          <p:cNvSpPr txBox="1"/>
          <p:nvPr/>
        </p:nvSpPr>
        <p:spPr>
          <a:xfrm>
            <a:off x="3600869" y="4282310"/>
            <a:ext cx="421753"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I</a:t>
            </a:r>
            <a:r>
              <a:rPr lang="en-US" sz="1600" baseline="-25000" dirty="0"/>
              <a:t>D</a:t>
            </a:r>
          </a:p>
        </p:txBody>
      </p:sp>
      <p:sp>
        <p:nvSpPr>
          <p:cNvPr id="18" name="TextBox 33">
            <a:extLst>
              <a:ext uri="{FF2B5EF4-FFF2-40B4-BE49-F238E27FC236}">
                <a16:creationId xmlns:a16="http://schemas.microsoft.com/office/drawing/2014/main" id="{5461D05A-4CC2-49DB-A3D2-48E61B77B80C}"/>
              </a:ext>
            </a:extLst>
          </p:cNvPr>
          <p:cNvSpPr txBox="1"/>
          <p:nvPr/>
        </p:nvSpPr>
        <p:spPr>
          <a:xfrm>
            <a:off x="3243872" y="3896690"/>
            <a:ext cx="421753"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I</a:t>
            </a:r>
            <a:r>
              <a:rPr lang="en-US" sz="1600" baseline="-25000" dirty="0"/>
              <a:t>E</a:t>
            </a:r>
          </a:p>
        </p:txBody>
      </p:sp>
      <p:sp>
        <p:nvSpPr>
          <p:cNvPr id="19" name="TextBox 34">
            <a:extLst>
              <a:ext uri="{FF2B5EF4-FFF2-40B4-BE49-F238E27FC236}">
                <a16:creationId xmlns:a16="http://schemas.microsoft.com/office/drawing/2014/main" id="{61529521-4DB9-4A16-8370-2D7714E6A574}"/>
              </a:ext>
            </a:extLst>
          </p:cNvPr>
          <p:cNvSpPr txBox="1"/>
          <p:nvPr/>
        </p:nvSpPr>
        <p:spPr>
          <a:xfrm>
            <a:off x="3376057" y="3441335"/>
            <a:ext cx="421753"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I</a:t>
            </a:r>
            <a:r>
              <a:rPr lang="en-US" sz="1600" baseline="-25000" dirty="0"/>
              <a:t>F</a:t>
            </a:r>
          </a:p>
        </p:txBody>
      </p:sp>
      <p:sp>
        <p:nvSpPr>
          <p:cNvPr id="20" name="TextBox 35">
            <a:extLst>
              <a:ext uri="{FF2B5EF4-FFF2-40B4-BE49-F238E27FC236}">
                <a16:creationId xmlns:a16="http://schemas.microsoft.com/office/drawing/2014/main" id="{479E8F92-5B59-43CC-B4AA-4AE424A6D992}"/>
              </a:ext>
            </a:extLst>
          </p:cNvPr>
          <p:cNvSpPr txBox="1"/>
          <p:nvPr/>
        </p:nvSpPr>
        <p:spPr>
          <a:xfrm>
            <a:off x="3835025" y="3313560"/>
            <a:ext cx="421753"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I</a:t>
            </a:r>
            <a:r>
              <a:rPr lang="en-US" sz="1600" baseline="-25000" dirty="0"/>
              <a:t>A</a:t>
            </a:r>
          </a:p>
        </p:txBody>
      </p:sp>
      <p:cxnSp>
        <p:nvCxnSpPr>
          <p:cNvPr id="21" name="Straight Connector 20">
            <a:extLst>
              <a:ext uri="{FF2B5EF4-FFF2-40B4-BE49-F238E27FC236}">
                <a16:creationId xmlns:a16="http://schemas.microsoft.com/office/drawing/2014/main" id="{53DB9306-1F1C-41AB-B653-B4D5D0A96855}"/>
              </a:ext>
            </a:extLst>
          </p:cNvPr>
          <p:cNvCxnSpPr>
            <a:cxnSpLocks/>
          </p:cNvCxnSpPr>
          <p:nvPr/>
        </p:nvCxnSpPr>
        <p:spPr>
          <a:xfrm>
            <a:off x="3870659" y="2404233"/>
            <a:ext cx="0" cy="32004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1887D77D-53B1-45EC-9D0E-CD3328E7099C}"/>
              </a:ext>
            </a:extLst>
          </p:cNvPr>
          <p:cNvSpPr/>
          <p:nvPr/>
        </p:nvSpPr>
        <p:spPr>
          <a:xfrm rot="5400000">
            <a:off x="3656347" y="2834005"/>
            <a:ext cx="428625" cy="200025"/>
          </a:xfrm>
          <a:prstGeom prst="rect">
            <a:avLst/>
          </a:prstGeom>
          <a:solidFill>
            <a:schemeClr val="bg1"/>
          </a:solidFill>
          <a:ln w="158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cxnSp>
        <p:nvCxnSpPr>
          <p:cNvPr id="23" name="Straight Connector 22">
            <a:extLst>
              <a:ext uri="{FF2B5EF4-FFF2-40B4-BE49-F238E27FC236}">
                <a16:creationId xmlns:a16="http://schemas.microsoft.com/office/drawing/2014/main" id="{2FE808CE-4B8E-41E6-BA86-E80EC0BECA0E}"/>
              </a:ext>
            </a:extLst>
          </p:cNvPr>
          <p:cNvCxnSpPr>
            <a:cxnSpLocks/>
          </p:cNvCxnSpPr>
          <p:nvPr/>
        </p:nvCxnSpPr>
        <p:spPr>
          <a:xfrm flipV="1">
            <a:off x="2495031" y="3199203"/>
            <a:ext cx="2766504" cy="160195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00E225D-ABE2-423F-A7C9-CF05898C6C6A}"/>
              </a:ext>
            </a:extLst>
          </p:cNvPr>
          <p:cNvCxnSpPr>
            <a:cxnSpLocks/>
            <a:stCxn id="43" idx="2"/>
          </p:cNvCxnSpPr>
          <p:nvPr/>
        </p:nvCxnSpPr>
        <p:spPr>
          <a:xfrm>
            <a:off x="2495031" y="3194757"/>
            <a:ext cx="2766504" cy="161451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29935D2B-6B89-437E-B803-20482204541D}"/>
              </a:ext>
            </a:extLst>
          </p:cNvPr>
          <p:cNvSpPr/>
          <p:nvPr/>
        </p:nvSpPr>
        <p:spPr>
          <a:xfrm rot="-1800000">
            <a:off x="4623831" y="3351529"/>
            <a:ext cx="428625" cy="200025"/>
          </a:xfrm>
          <a:prstGeom prst="rect">
            <a:avLst/>
          </a:prstGeom>
          <a:solidFill>
            <a:schemeClr val="bg1"/>
          </a:solidFill>
          <a:ln w="158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6" name="Rectangle 25">
            <a:extLst>
              <a:ext uri="{FF2B5EF4-FFF2-40B4-BE49-F238E27FC236}">
                <a16:creationId xmlns:a16="http://schemas.microsoft.com/office/drawing/2014/main" id="{AF92B0B6-7DFB-488E-A5C5-9C35133B8359}"/>
              </a:ext>
            </a:extLst>
          </p:cNvPr>
          <p:cNvSpPr/>
          <p:nvPr/>
        </p:nvSpPr>
        <p:spPr>
          <a:xfrm rot="1800000">
            <a:off x="4623831" y="4457093"/>
            <a:ext cx="428625" cy="200025"/>
          </a:xfrm>
          <a:prstGeom prst="rect">
            <a:avLst/>
          </a:prstGeom>
          <a:solidFill>
            <a:schemeClr val="bg1"/>
          </a:solidFill>
          <a:ln w="158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7" name="Rectangle 26">
            <a:extLst>
              <a:ext uri="{FF2B5EF4-FFF2-40B4-BE49-F238E27FC236}">
                <a16:creationId xmlns:a16="http://schemas.microsoft.com/office/drawing/2014/main" id="{57AF0860-E931-450D-B854-7C4C20F9F9CB}"/>
              </a:ext>
            </a:extLst>
          </p:cNvPr>
          <p:cNvSpPr/>
          <p:nvPr/>
        </p:nvSpPr>
        <p:spPr>
          <a:xfrm rot="-1800000">
            <a:off x="2721941" y="4457094"/>
            <a:ext cx="428625" cy="200025"/>
          </a:xfrm>
          <a:prstGeom prst="rect">
            <a:avLst/>
          </a:prstGeom>
          <a:solidFill>
            <a:schemeClr val="bg1"/>
          </a:solidFill>
          <a:ln w="158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8" name="Rectangle 27">
            <a:extLst>
              <a:ext uri="{FF2B5EF4-FFF2-40B4-BE49-F238E27FC236}">
                <a16:creationId xmlns:a16="http://schemas.microsoft.com/office/drawing/2014/main" id="{1F197820-2B44-4150-8181-49EDD775886C}"/>
              </a:ext>
            </a:extLst>
          </p:cNvPr>
          <p:cNvSpPr/>
          <p:nvPr/>
        </p:nvSpPr>
        <p:spPr>
          <a:xfrm rot="1800000">
            <a:off x="2721939" y="3354898"/>
            <a:ext cx="428625" cy="200025"/>
          </a:xfrm>
          <a:prstGeom prst="rect">
            <a:avLst/>
          </a:prstGeom>
          <a:solidFill>
            <a:schemeClr val="bg1"/>
          </a:solidFill>
          <a:ln w="158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9" name="Rectangle 28">
            <a:extLst>
              <a:ext uri="{FF2B5EF4-FFF2-40B4-BE49-F238E27FC236}">
                <a16:creationId xmlns:a16="http://schemas.microsoft.com/office/drawing/2014/main" id="{E8D835BF-6831-48C6-9349-F2004BC3C86A}"/>
              </a:ext>
            </a:extLst>
          </p:cNvPr>
          <p:cNvSpPr/>
          <p:nvPr/>
        </p:nvSpPr>
        <p:spPr>
          <a:xfrm rot="5400000">
            <a:off x="3646753" y="4943716"/>
            <a:ext cx="428625" cy="200025"/>
          </a:xfrm>
          <a:prstGeom prst="rect">
            <a:avLst/>
          </a:prstGeom>
          <a:solidFill>
            <a:schemeClr val="bg1"/>
          </a:solidFill>
          <a:ln w="158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30" name="TextBox 2">
            <a:extLst>
              <a:ext uri="{FF2B5EF4-FFF2-40B4-BE49-F238E27FC236}">
                <a16:creationId xmlns:a16="http://schemas.microsoft.com/office/drawing/2014/main" id="{C75DD0AE-4759-41B7-9EF6-3D8F5AF8949B}"/>
              </a:ext>
            </a:extLst>
          </p:cNvPr>
          <p:cNvSpPr txBox="1"/>
          <p:nvPr/>
        </p:nvSpPr>
        <p:spPr>
          <a:xfrm>
            <a:off x="3714730" y="2736112"/>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a:t>
            </a:r>
          </a:p>
        </p:txBody>
      </p:sp>
      <p:sp>
        <p:nvSpPr>
          <p:cNvPr id="31" name="TextBox 14">
            <a:extLst>
              <a:ext uri="{FF2B5EF4-FFF2-40B4-BE49-F238E27FC236}">
                <a16:creationId xmlns:a16="http://schemas.microsoft.com/office/drawing/2014/main" id="{D4AC1168-E2DB-4311-BD48-1EB09862C589}"/>
              </a:ext>
            </a:extLst>
          </p:cNvPr>
          <p:cNvSpPr txBox="1"/>
          <p:nvPr/>
        </p:nvSpPr>
        <p:spPr>
          <a:xfrm>
            <a:off x="4687383" y="3282980"/>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B</a:t>
            </a:r>
          </a:p>
        </p:txBody>
      </p:sp>
      <p:sp>
        <p:nvSpPr>
          <p:cNvPr id="32" name="TextBox 15">
            <a:extLst>
              <a:ext uri="{FF2B5EF4-FFF2-40B4-BE49-F238E27FC236}">
                <a16:creationId xmlns:a16="http://schemas.microsoft.com/office/drawing/2014/main" id="{77E36122-E55C-47CF-A5DC-7494289192D9}"/>
              </a:ext>
            </a:extLst>
          </p:cNvPr>
          <p:cNvSpPr txBox="1"/>
          <p:nvPr/>
        </p:nvSpPr>
        <p:spPr>
          <a:xfrm>
            <a:off x="4680937" y="4385222"/>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C</a:t>
            </a:r>
          </a:p>
        </p:txBody>
      </p:sp>
      <p:sp>
        <p:nvSpPr>
          <p:cNvPr id="33" name="TextBox 16">
            <a:extLst>
              <a:ext uri="{FF2B5EF4-FFF2-40B4-BE49-F238E27FC236}">
                <a16:creationId xmlns:a16="http://schemas.microsoft.com/office/drawing/2014/main" id="{46CD4DF8-02CC-4C43-ABAD-AD1A63876765}"/>
              </a:ext>
            </a:extLst>
          </p:cNvPr>
          <p:cNvSpPr txBox="1"/>
          <p:nvPr/>
        </p:nvSpPr>
        <p:spPr>
          <a:xfrm>
            <a:off x="3708396" y="4880289"/>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D</a:t>
            </a:r>
          </a:p>
        </p:txBody>
      </p:sp>
      <p:sp>
        <p:nvSpPr>
          <p:cNvPr id="34" name="TextBox 17">
            <a:extLst>
              <a:ext uri="{FF2B5EF4-FFF2-40B4-BE49-F238E27FC236}">
                <a16:creationId xmlns:a16="http://schemas.microsoft.com/office/drawing/2014/main" id="{D81EA041-5909-44EA-8D58-5AF33D64997E}"/>
              </a:ext>
            </a:extLst>
          </p:cNvPr>
          <p:cNvSpPr txBox="1"/>
          <p:nvPr/>
        </p:nvSpPr>
        <p:spPr>
          <a:xfrm>
            <a:off x="2798203" y="4387828"/>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E</a:t>
            </a:r>
          </a:p>
        </p:txBody>
      </p:sp>
      <p:sp>
        <p:nvSpPr>
          <p:cNvPr id="35" name="TextBox 18">
            <a:extLst>
              <a:ext uri="{FF2B5EF4-FFF2-40B4-BE49-F238E27FC236}">
                <a16:creationId xmlns:a16="http://schemas.microsoft.com/office/drawing/2014/main" id="{7AEBE05E-0F97-441A-A2CD-91750245A363}"/>
              </a:ext>
            </a:extLst>
          </p:cNvPr>
          <p:cNvSpPr txBox="1"/>
          <p:nvPr/>
        </p:nvSpPr>
        <p:spPr>
          <a:xfrm>
            <a:off x="2798203" y="3282263"/>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F</a:t>
            </a:r>
          </a:p>
        </p:txBody>
      </p:sp>
      <p:sp>
        <p:nvSpPr>
          <p:cNvPr id="36" name="Oval 35">
            <a:extLst>
              <a:ext uri="{FF2B5EF4-FFF2-40B4-BE49-F238E27FC236}">
                <a16:creationId xmlns:a16="http://schemas.microsoft.com/office/drawing/2014/main" id="{BFE3C719-61A1-4068-8488-B5B84BD4A771}"/>
              </a:ext>
            </a:extLst>
          </p:cNvPr>
          <p:cNvSpPr/>
          <p:nvPr/>
        </p:nvSpPr>
        <p:spPr>
          <a:xfrm>
            <a:off x="3835024" y="3969245"/>
            <a:ext cx="73152" cy="73152"/>
          </a:xfrm>
          <a:prstGeom prst="ellipse">
            <a:avLst/>
          </a:prstGeom>
          <a:solidFill>
            <a:schemeClr val="tx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cxnSp>
        <p:nvCxnSpPr>
          <p:cNvPr id="37" name="Straight Arrow Connector 36">
            <a:extLst>
              <a:ext uri="{FF2B5EF4-FFF2-40B4-BE49-F238E27FC236}">
                <a16:creationId xmlns:a16="http://schemas.microsoft.com/office/drawing/2014/main" id="{9792467A-5093-4CE0-8A4B-C525998A4348}"/>
              </a:ext>
            </a:extLst>
          </p:cNvPr>
          <p:cNvCxnSpPr>
            <a:cxnSpLocks/>
          </p:cNvCxnSpPr>
          <p:nvPr/>
        </p:nvCxnSpPr>
        <p:spPr>
          <a:xfrm flipV="1">
            <a:off x="3870659" y="3526075"/>
            <a:ext cx="0" cy="196485"/>
          </a:xfrm>
          <a:prstGeom prst="straightConnector1">
            <a:avLst/>
          </a:prstGeom>
          <a:ln w="158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F6F1EAE-B18D-4716-AAFF-1E9266CF0866}"/>
              </a:ext>
            </a:extLst>
          </p:cNvPr>
          <p:cNvCxnSpPr>
            <a:cxnSpLocks/>
          </p:cNvCxnSpPr>
          <p:nvPr/>
        </p:nvCxnSpPr>
        <p:spPr>
          <a:xfrm rot="1800000" flipV="1">
            <a:off x="4134023" y="4210300"/>
            <a:ext cx="201168" cy="0"/>
          </a:xfrm>
          <a:prstGeom prst="straightConnector1">
            <a:avLst/>
          </a:prstGeom>
          <a:ln w="158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F400B0AF-A2EA-42C4-A0D3-539ED382F7CE}"/>
              </a:ext>
            </a:extLst>
          </p:cNvPr>
          <p:cNvCxnSpPr>
            <a:cxnSpLocks/>
          </p:cNvCxnSpPr>
          <p:nvPr/>
        </p:nvCxnSpPr>
        <p:spPr>
          <a:xfrm rot="-1800000" flipV="1">
            <a:off x="4112964" y="3804275"/>
            <a:ext cx="201168" cy="0"/>
          </a:xfrm>
          <a:prstGeom prst="straightConnector1">
            <a:avLst/>
          </a:prstGeom>
          <a:ln w="158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86663590-97A0-4A56-934A-E3CC34752871}"/>
              </a:ext>
            </a:extLst>
          </p:cNvPr>
          <p:cNvCxnSpPr>
            <a:cxnSpLocks/>
          </p:cNvCxnSpPr>
          <p:nvPr/>
        </p:nvCxnSpPr>
        <p:spPr>
          <a:xfrm rot="10800000" flipV="1">
            <a:off x="3869061" y="4324963"/>
            <a:ext cx="0" cy="196485"/>
          </a:xfrm>
          <a:prstGeom prst="straightConnector1">
            <a:avLst/>
          </a:prstGeom>
          <a:ln w="158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0ED50D6-8281-4EA5-8D67-5D77675D1CA9}"/>
              </a:ext>
            </a:extLst>
          </p:cNvPr>
          <p:cNvCxnSpPr>
            <a:cxnSpLocks/>
          </p:cNvCxnSpPr>
          <p:nvPr/>
        </p:nvCxnSpPr>
        <p:spPr>
          <a:xfrm rot="9000000" flipV="1">
            <a:off x="3417548" y="4210482"/>
            <a:ext cx="201168" cy="0"/>
          </a:xfrm>
          <a:prstGeom prst="straightConnector1">
            <a:avLst/>
          </a:prstGeom>
          <a:ln w="158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1B73383-1B86-44E2-8FC8-14BAB4DAB2F9}"/>
              </a:ext>
            </a:extLst>
          </p:cNvPr>
          <p:cNvCxnSpPr>
            <a:cxnSpLocks/>
          </p:cNvCxnSpPr>
          <p:nvPr/>
        </p:nvCxnSpPr>
        <p:spPr>
          <a:xfrm rot="-9000000" flipV="1">
            <a:off x="3424009" y="3797777"/>
            <a:ext cx="201168" cy="0"/>
          </a:xfrm>
          <a:prstGeom prst="straightConnector1">
            <a:avLst/>
          </a:prstGeom>
          <a:ln w="158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43" name="Arc 42">
            <a:extLst>
              <a:ext uri="{FF2B5EF4-FFF2-40B4-BE49-F238E27FC236}">
                <a16:creationId xmlns:a16="http://schemas.microsoft.com/office/drawing/2014/main" id="{4524B203-D580-4AE8-930B-30D9C5637940}"/>
              </a:ext>
            </a:extLst>
          </p:cNvPr>
          <p:cNvSpPr/>
          <p:nvPr/>
        </p:nvSpPr>
        <p:spPr>
          <a:xfrm>
            <a:off x="2273598" y="2406739"/>
            <a:ext cx="3200400" cy="3200400"/>
          </a:xfrm>
          <a:prstGeom prst="arc">
            <a:avLst>
              <a:gd name="adj1" fmla="val 16200000"/>
              <a:gd name="adj2" fmla="val 12630049"/>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44" name="TextBox 51">
            <a:extLst>
              <a:ext uri="{FF2B5EF4-FFF2-40B4-BE49-F238E27FC236}">
                <a16:creationId xmlns:a16="http://schemas.microsoft.com/office/drawing/2014/main" id="{56DE64FD-051F-4089-AAB9-BC53FE3D815C}"/>
              </a:ext>
            </a:extLst>
          </p:cNvPr>
          <p:cNvSpPr txBox="1"/>
          <p:nvPr/>
        </p:nvSpPr>
        <p:spPr>
          <a:xfrm>
            <a:off x="4381357" y="3228613"/>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45" name="TextBox 52">
            <a:extLst>
              <a:ext uri="{FF2B5EF4-FFF2-40B4-BE49-F238E27FC236}">
                <a16:creationId xmlns:a16="http://schemas.microsoft.com/office/drawing/2014/main" id="{129BA8AF-9360-4F49-8878-DAAEF136CCE3}"/>
              </a:ext>
            </a:extLst>
          </p:cNvPr>
          <p:cNvSpPr txBox="1"/>
          <p:nvPr/>
        </p:nvSpPr>
        <p:spPr>
          <a:xfrm>
            <a:off x="3544345" y="3055715"/>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46" name="TextBox 53">
            <a:extLst>
              <a:ext uri="{FF2B5EF4-FFF2-40B4-BE49-F238E27FC236}">
                <a16:creationId xmlns:a16="http://schemas.microsoft.com/office/drawing/2014/main" id="{12ED9B1E-2D57-4A0C-9AC8-4C6E03091D2C}"/>
              </a:ext>
            </a:extLst>
          </p:cNvPr>
          <p:cNvSpPr txBox="1"/>
          <p:nvPr/>
        </p:nvSpPr>
        <p:spPr>
          <a:xfrm>
            <a:off x="2963865" y="3570199"/>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47" name="TextBox 54">
            <a:extLst>
              <a:ext uri="{FF2B5EF4-FFF2-40B4-BE49-F238E27FC236}">
                <a16:creationId xmlns:a16="http://schemas.microsoft.com/office/drawing/2014/main" id="{5CE9220C-4754-4E53-AE70-AD972C3E3D5F}"/>
              </a:ext>
            </a:extLst>
          </p:cNvPr>
          <p:cNvSpPr txBox="1"/>
          <p:nvPr/>
        </p:nvSpPr>
        <p:spPr>
          <a:xfrm>
            <a:off x="3120474" y="4422312"/>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48" name="TextBox 55">
            <a:extLst>
              <a:ext uri="{FF2B5EF4-FFF2-40B4-BE49-F238E27FC236}">
                <a16:creationId xmlns:a16="http://schemas.microsoft.com/office/drawing/2014/main" id="{7091F97E-B500-404B-A175-6955E24F6787}"/>
              </a:ext>
            </a:extLst>
          </p:cNvPr>
          <p:cNvSpPr txBox="1"/>
          <p:nvPr/>
        </p:nvSpPr>
        <p:spPr>
          <a:xfrm>
            <a:off x="3896281" y="4606978"/>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49" name="TextBox 56">
            <a:extLst>
              <a:ext uri="{FF2B5EF4-FFF2-40B4-BE49-F238E27FC236}">
                <a16:creationId xmlns:a16="http://schemas.microsoft.com/office/drawing/2014/main" id="{8E1DCFDC-6E38-418D-A5AC-5AD0177CC4B6}"/>
              </a:ext>
            </a:extLst>
          </p:cNvPr>
          <p:cNvSpPr txBox="1"/>
          <p:nvPr/>
        </p:nvSpPr>
        <p:spPr>
          <a:xfrm>
            <a:off x="4556654" y="4091789"/>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50" name="TextBox 57">
            <a:extLst>
              <a:ext uri="{FF2B5EF4-FFF2-40B4-BE49-F238E27FC236}">
                <a16:creationId xmlns:a16="http://schemas.microsoft.com/office/drawing/2014/main" id="{D6B3B106-9E38-49B6-94F7-C146E4E3195B}"/>
              </a:ext>
            </a:extLst>
          </p:cNvPr>
          <p:cNvSpPr txBox="1"/>
          <p:nvPr/>
        </p:nvSpPr>
        <p:spPr>
          <a:xfrm>
            <a:off x="3546449" y="2476669"/>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51" name="TextBox 58">
            <a:extLst>
              <a:ext uri="{FF2B5EF4-FFF2-40B4-BE49-F238E27FC236}">
                <a16:creationId xmlns:a16="http://schemas.microsoft.com/office/drawing/2014/main" id="{FB6437B6-903C-414C-81CD-5BF4A76FB5BC}"/>
              </a:ext>
            </a:extLst>
          </p:cNvPr>
          <p:cNvSpPr txBox="1"/>
          <p:nvPr/>
        </p:nvSpPr>
        <p:spPr>
          <a:xfrm>
            <a:off x="4875766" y="2967658"/>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52" name="TextBox 59">
            <a:extLst>
              <a:ext uri="{FF2B5EF4-FFF2-40B4-BE49-F238E27FC236}">
                <a16:creationId xmlns:a16="http://schemas.microsoft.com/office/drawing/2014/main" id="{DD926BBE-68AA-4F71-BDED-90EDC7D47AE4}"/>
              </a:ext>
            </a:extLst>
          </p:cNvPr>
          <p:cNvSpPr txBox="1"/>
          <p:nvPr/>
        </p:nvSpPr>
        <p:spPr>
          <a:xfrm>
            <a:off x="5008765" y="4296567"/>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53" name="TextBox 60">
            <a:extLst>
              <a:ext uri="{FF2B5EF4-FFF2-40B4-BE49-F238E27FC236}">
                <a16:creationId xmlns:a16="http://schemas.microsoft.com/office/drawing/2014/main" id="{F988778E-E0FA-4CCF-9DCF-8CCC49BDC668}"/>
              </a:ext>
            </a:extLst>
          </p:cNvPr>
          <p:cNvSpPr txBox="1"/>
          <p:nvPr/>
        </p:nvSpPr>
        <p:spPr>
          <a:xfrm>
            <a:off x="3889818" y="5146562"/>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54" name="TextBox 61">
            <a:extLst>
              <a:ext uri="{FF2B5EF4-FFF2-40B4-BE49-F238E27FC236}">
                <a16:creationId xmlns:a16="http://schemas.microsoft.com/office/drawing/2014/main" id="{A7CABC49-F68A-4A89-934B-4C1BB11B578C}"/>
              </a:ext>
            </a:extLst>
          </p:cNvPr>
          <p:cNvSpPr txBox="1"/>
          <p:nvPr/>
        </p:nvSpPr>
        <p:spPr>
          <a:xfrm>
            <a:off x="2640945" y="4673430"/>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55" name="TextBox 62">
            <a:extLst>
              <a:ext uri="{FF2B5EF4-FFF2-40B4-BE49-F238E27FC236}">
                <a16:creationId xmlns:a16="http://schemas.microsoft.com/office/drawing/2014/main" id="{A030D4F4-8078-4DD4-B08E-072C729151DF}"/>
              </a:ext>
            </a:extLst>
          </p:cNvPr>
          <p:cNvSpPr txBox="1"/>
          <p:nvPr/>
        </p:nvSpPr>
        <p:spPr>
          <a:xfrm>
            <a:off x="2465519" y="3394269"/>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56" name="TextBox 63">
            <a:extLst>
              <a:ext uri="{FF2B5EF4-FFF2-40B4-BE49-F238E27FC236}">
                <a16:creationId xmlns:a16="http://schemas.microsoft.com/office/drawing/2014/main" id="{D97E5E85-CB40-44DD-AC66-37470CBC82B2}"/>
              </a:ext>
            </a:extLst>
          </p:cNvPr>
          <p:cNvSpPr txBox="1"/>
          <p:nvPr/>
        </p:nvSpPr>
        <p:spPr>
          <a:xfrm>
            <a:off x="3423442" y="2736112"/>
            <a:ext cx="44360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V</a:t>
            </a:r>
            <a:r>
              <a:rPr lang="en-US" sz="1600" baseline="-25000" dirty="0"/>
              <a:t>A</a:t>
            </a:r>
          </a:p>
        </p:txBody>
      </p:sp>
      <p:sp>
        <p:nvSpPr>
          <p:cNvPr id="57" name="TextBox 64">
            <a:extLst>
              <a:ext uri="{FF2B5EF4-FFF2-40B4-BE49-F238E27FC236}">
                <a16:creationId xmlns:a16="http://schemas.microsoft.com/office/drawing/2014/main" id="{EA13302E-B777-4092-8FE4-DC092F65B10B}"/>
              </a:ext>
            </a:extLst>
          </p:cNvPr>
          <p:cNvSpPr txBox="1"/>
          <p:nvPr/>
        </p:nvSpPr>
        <p:spPr>
          <a:xfrm>
            <a:off x="4517481" y="3017018"/>
            <a:ext cx="44360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V</a:t>
            </a:r>
            <a:r>
              <a:rPr lang="en-US" sz="1600" b="1" baseline="-25000" dirty="0"/>
              <a:t>B</a:t>
            </a:r>
          </a:p>
        </p:txBody>
      </p:sp>
      <p:sp>
        <p:nvSpPr>
          <p:cNvPr id="58" name="TextBox 65">
            <a:extLst>
              <a:ext uri="{FF2B5EF4-FFF2-40B4-BE49-F238E27FC236}">
                <a16:creationId xmlns:a16="http://schemas.microsoft.com/office/drawing/2014/main" id="{9598510E-051D-4447-B568-55652DCDF7DA}"/>
              </a:ext>
            </a:extLst>
          </p:cNvPr>
          <p:cNvSpPr txBox="1"/>
          <p:nvPr/>
        </p:nvSpPr>
        <p:spPr>
          <a:xfrm>
            <a:off x="4766401" y="4127104"/>
            <a:ext cx="44360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V</a:t>
            </a:r>
            <a:r>
              <a:rPr lang="en-US" sz="1600" b="1" baseline="-25000" dirty="0"/>
              <a:t>C</a:t>
            </a:r>
          </a:p>
        </p:txBody>
      </p:sp>
      <p:sp>
        <p:nvSpPr>
          <p:cNvPr id="59" name="TextBox 66">
            <a:extLst>
              <a:ext uri="{FF2B5EF4-FFF2-40B4-BE49-F238E27FC236}">
                <a16:creationId xmlns:a16="http://schemas.microsoft.com/office/drawing/2014/main" id="{B5CA32D3-ACDA-48CB-A03A-C85AE176F578}"/>
              </a:ext>
            </a:extLst>
          </p:cNvPr>
          <p:cNvSpPr txBox="1"/>
          <p:nvPr/>
        </p:nvSpPr>
        <p:spPr>
          <a:xfrm>
            <a:off x="3917228" y="4854304"/>
            <a:ext cx="44360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V</a:t>
            </a:r>
            <a:r>
              <a:rPr lang="en-US" sz="1600" b="1" baseline="-25000" dirty="0"/>
              <a:t>D</a:t>
            </a:r>
          </a:p>
        </p:txBody>
      </p:sp>
      <p:sp>
        <p:nvSpPr>
          <p:cNvPr id="60" name="TextBox 67">
            <a:extLst>
              <a:ext uri="{FF2B5EF4-FFF2-40B4-BE49-F238E27FC236}">
                <a16:creationId xmlns:a16="http://schemas.microsoft.com/office/drawing/2014/main" id="{4850F3DA-3F13-4F91-A8B9-3B34ED47F509}"/>
              </a:ext>
            </a:extLst>
          </p:cNvPr>
          <p:cNvSpPr txBox="1"/>
          <p:nvPr/>
        </p:nvSpPr>
        <p:spPr>
          <a:xfrm>
            <a:off x="2885186" y="4592356"/>
            <a:ext cx="44360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V</a:t>
            </a:r>
            <a:r>
              <a:rPr lang="en-US" sz="1600" b="1" baseline="-25000" dirty="0"/>
              <a:t>E</a:t>
            </a:r>
          </a:p>
        </p:txBody>
      </p:sp>
      <p:sp>
        <p:nvSpPr>
          <p:cNvPr id="61" name="TextBox 68">
            <a:extLst>
              <a:ext uri="{FF2B5EF4-FFF2-40B4-BE49-F238E27FC236}">
                <a16:creationId xmlns:a16="http://schemas.microsoft.com/office/drawing/2014/main" id="{ADCBF69E-7171-45BA-BB45-F6E4B712E17C}"/>
              </a:ext>
            </a:extLst>
          </p:cNvPr>
          <p:cNvSpPr txBox="1"/>
          <p:nvPr/>
        </p:nvSpPr>
        <p:spPr>
          <a:xfrm>
            <a:off x="2666008" y="3491858"/>
            <a:ext cx="44360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V</a:t>
            </a:r>
            <a:r>
              <a:rPr lang="en-US" sz="1600" b="1" baseline="-25000" dirty="0"/>
              <a:t>F</a:t>
            </a:r>
          </a:p>
        </p:txBody>
      </p:sp>
      <p:sp>
        <p:nvSpPr>
          <p:cNvPr id="62" name="TextBox 69">
            <a:extLst>
              <a:ext uri="{FF2B5EF4-FFF2-40B4-BE49-F238E27FC236}">
                <a16:creationId xmlns:a16="http://schemas.microsoft.com/office/drawing/2014/main" id="{6F227C99-BF71-4A68-9D92-4211F9F30EDE}"/>
              </a:ext>
            </a:extLst>
          </p:cNvPr>
          <p:cNvSpPr txBox="1"/>
          <p:nvPr/>
        </p:nvSpPr>
        <p:spPr>
          <a:xfrm>
            <a:off x="2590801" y="5757446"/>
            <a:ext cx="270224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V</a:t>
            </a:r>
            <a:r>
              <a:rPr lang="en-US" sz="1600" baseline="-25000" dirty="0"/>
              <a:t>A</a:t>
            </a:r>
            <a:r>
              <a:rPr lang="en-US" sz="1600" dirty="0"/>
              <a:t> = </a:t>
            </a:r>
            <a:r>
              <a:rPr lang="en-US" sz="1600" i="1" dirty="0"/>
              <a:t>V</a:t>
            </a:r>
            <a:r>
              <a:rPr lang="en-US" sz="1600" baseline="-25000" dirty="0"/>
              <a:t>B</a:t>
            </a:r>
            <a:r>
              <a:rPr lang="en-US" sz="1600" dirty="0"/>
              <a:t> = </a:t>
            </a:r>
            <a:r>
              <a:rPr lang="en-US" sz="1600" i="1" dirty="0"/>
              <a:t>V</a:t>
            </a:r>
            <a:r>
              <a:rPr lang="en-US" sz="1600" baseline="-25000" dirty="0"/>
              <a:t>C</a:t>
            </a:r>
            <a:r>
              <a:rPr lang="en-US" sz="1600" dirty="0"/>
              <a:t> = </a:t>
            </a:r>
            <a:r>
              <a:rPr lang="en-US" sz="1600" i="1" dirty="0"/>
              <a:t>V</a:t>
            </a:r>
            <a:r>
              <a:rPr lang="en-US" sz="1600" baseline="-25000" dirty="0"/>
              <a:t>D</a:t>
            </a:r>
            <a:r>
              <a:rPr lang="en-US" sz="1600" dirty="0"/>
              <a:t> = </a:t>
            </a:r>
            <a:r>
              <a:rPr lang="en-US" sz="1600" i="1" dirty="0"/>
              <a:t>V</a:t>
            </a:r>
            <a:r>
              <a:rPr lang="en-US" sz="1600" baseline="-25000" dirty="0"/>
              <a:t>E</a:t>
            </a:r>
            <a:r>
              <a:rPr lang="en-US" sz="1600" dirty="0"/>
              <a:t> = </a:t>
            </a:r>
            <a:r>
              <a:rPr lang="en-US" sz="1600" i="1" dirty="0"/>
              <a:t>V</a:t>
            </a:r>
            <a:r>
              <a:rPr lang="en-US" sz="1600" baseline="-25000" dirty="0"/>
              <a:t>F</a:t>
            </a:r>
            <a:r>
              <a:rPr lang="en-US" sz="1600" dirty="0"/>
              <a:t> </a:t>
            </a:r>
            <a:endParaRPr lang="en-US" sz="1600" baseline="-25000" dirty="0"/>
          </a:p>
        </p:txBody>
      </p:sp>
      <p:sp>
        <p:nvSpPr>
          <p:cNvPr id="63" name="TextBox 70">
            <a:extLst>
              <a:ext uri="{FF2B5EF4-FFF2-40B4-BE49-F238E27FC236}">
                <a16:creationId xmlns:a16="http://schemas.microsoft.com/office/drawing/2014/main" id="{7C678813-084B-407C-B908-2EDDC7242F01}"/>
              </a:ext>
            </a:extLst>
          </p:cNvPr>
          <p:cNvSpPr txBox="1"/>
          <p:nvPr/>
        </p:nvSpPr>
        <p:spPr>
          <a:xfrm>
            <a:off x="2446785" y="1885916"/>
            <a:ext cx="3384491"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I</a:t>
            </a:r>
            <a:r>
              <a:rPr lang="en-US" sz="1600" baseline="-25000" dirty="0"/>
              <a:t>A</a:t>
            </a:r>
            <a:r>
              <a:rPr lang="en-US" sz="1600" dirty="0"/>
              <a:t> + </a:t>
            </a:r>
            <a:r>
              <a:rPr lang="en-US" sz="1600" i="1" dirty="0"/>
              <a:t>I</a:t>
            </a:r>
            <a:r>
              <a:rPr lang="en-US" sz="1600" baseline="-25000" dirty="0"/>
              <a:t>B</a:t>
            </a:r>
            <a:r>
              <a:rPr lang="en-US" sz="1600" dirty="0"/>
              <a:t> + </a:t>
            </a:r>
            <a:r>
              <a:rPr lang="en-US" sz="1600" i="1" dirty="0"/>
              <a:t>I</a:t>
            </a:r>
            <a:r>
              <a:rPr lang="en-US" sz="1600" baseline="-25000" dirty="0"/>
              <a:t>C</a:t>
            </a:r>
            <a:r>
              <a:rPr lang="en-US" sz="1600" dirty="0"/>
              <a:t> + </a:t>
            </a:r>
            <a:r>
              <a:rPr lang="en-US" sz="1600" i="1" dirty="0"/>
              <a:t>I</a:t>
            </a:r>
            <a:r>
              <a:rPr lang="en-US" sz="1600" baseline="-25000" dirty="0"/>
              <a:t>D</a:t>
            </a:r>
            <a:r>
              <a:rPr lang="en-US" sz="1600" dirty="0"/>
              <a:t> + </a:t>
            </a:r>
            <a:r>
              <a:rPr lang="en-US" sz="1600" i="1" dirty="0"/>
              <a:t>I</a:t>
            </a:r>
            <a:r>
              <a:rPr lang="en-US" sz="1600" baseline="-25000" dirty="0"/>
              <a:t>E</a:t>
            </a:r>
            <a:r>
              <a:rPr lang="en-US" sz="1600" dirty="0"/>
              <a:t> + </a:t>
            </a:r>
            <a:r>
              <a:rPr lang="en-US" sz="1600" i="1" dirty="0"/>
              <a:t>I</a:t>
            </a:r>
            <a:r>
              <a:rPr lang="en-US" sz="1600" baseline="-25000" dirty="0"/>
              <a:t>F</a:t>
            </a:r>
            <a:r>
              <a:rPr lang="en-US" sz="1600" dirty="0"/>
              <a:t> = 0     (KCL) </a:t>
            </a:r>
            <a:endParaRPr lang="en-US" sz="1600" baseline="-25000" dirty="0"/>
          </a:p>
        </p:txBody>
      </p:sp>
      <p:sp>
        <p:nvSpPr>
          <p:cNvPr id="64" name="Oval 63">
            <a:extLst>
              <a:ext uri="{FF2B5EF4-FFF2-40B4-BE49-F238E27FC236}">
                <a16:creationId xmlns:a16="http://schemas.microsoft.com/office/drawing/2014/main" id="{1DC4B374-4B47-42DE-94AB-12766B8EAD44}"/>
              </a:ext>
            </a:extLst>
          </p:cNvPr>
          <p:cNvSpPr/>
          <p:nvPr/>
        </p:nvSpPr>
        <p:spPr>
          <a:xfrm>
            <a:off x="6979839" y="2881691"/>
            <a:ext cx="2185416" cy="2185416"/>
          </a:xfrm>
          <a:prstGeom prst="ellipse">
            <a:avLst/>
          </a:prstGeom>
          <a:noFill/>
          <a:ln w="158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5" name="Rectangle 64">
            <a:extLst>
              <a:ext uri="{FF2B5EF4-FFF2-40B4-BE49-F238E27FC236}">
                <a16:creationId xmlns:a16="http://schemas.microsoft.com/office/drawing/2014/main" id="{CA094A78-34E1-41D7-A530-04F765C8E9DF}"/>
              </a:ext>
            </a:extLst>
          </p:cNvPr>
          <p:cNvSpPr/>
          <p:nvPr/>
        </p:nvSpPr>
        <p:spPr>
          <a:xfrm>
            <a:off x="7858235" y="4951415"/>
            <a:ext cx="428625" cy="200025"/>
          </a:xfrm>
          <a:prstGeom prst="rect">
            <a:avLst/>
          </a:prstGeom>
          <a:solidFill>
            <a:schemeClr val="bg1"/>
          </a:solidFill>
          <a:ln w="158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6" name="Rectangle 65">
            <a:extLst>
              <a:ext uri="{FF2B5EF4-FFF2-40B4-BE49-F238E27FC236}">
                <a16:creationId xmlns:a16="http://schemas.microsoft.com/office/drawing/2014/main" id="{EAA3C58E-8214-4F84-AD07-4A5199FEF1F7}"/>
              </a:ext>
            </a:extLst>
          </p:cNvPr>
          <p:cNvSpPr/>
          <p:nvPr/>
        </p:nvSpPr>
        <p:spPr>
          <a:xfrm>
            <a:off x="7858235" y="2805010"/>
            <a:ext cx="428625" cy="200025"/>
          </a:xfrm>
          <a:prstGeom prst="rect">
            <a:avLst/>
          </a:prstGeom>
          <a:solidFill>
            <a:schemeClr val="bg1"/>
          </a:solidFill>
          <a:ln w="158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7" name="Rectangle 66">
            <a:extLst>
              <a:ext uri="{FF2B5EF4-FFF2-40B4-BE49-F238E27FC236}">
                <a16:creationId xmlns:a16="http://schemas.microsoft.com/office/drawing/2014/main" id="{BD297124-E8A8-42B3-95F3-B20B462B4EC2}"/>
              </a:ext>
            </a:extLst>
          </p:cNvPr>
          <p:cNvSpPr/>
          <p:nvPr/>
        </p:nvSpPr>
        <p:spPr>
          <a:xfrm rot="3600000">
            <a:off x="8805869" y="3349096"/>
            <a:ext cx="428625" cy="200025"/>
          </a:xfrm>
          <a:prstGeom prst="rect">
            <a:avLst/>
          </a:prstGeom>
          <a:solidFill>
            <a:schemeClr val="bg1"/>
          </a:solidFill>
          <a:ln w="158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8" name="Rectangle 67">
            <a:extLst>
              <a:ext uri="{FF2B5EF4-FFF2-40B4-BE49-F238E27FC236}">
                <a16:creationId xmlns:a16="http://schemas.microsoft.com/office/drawing/2014/main" id="{A5C2186D-196A-4FBB-931A-C82F3B953099}"/>
              </a:ext>
            </a:extLst>
          </p:cNvPr>
          <p:cNvSpPr/>
          <p:nvPr/>
        </p:nvSpPr>
        <p:spPr>
          <a:xfrm rot="3600000">
            <a:off x="6944359" y="4435749"/>
            <a:ext cx="428625" cy="200025"/>
          </a:xfrm>
          <a:prstGeom prst="rect">
            <a:avLst/>
          </a:prstGeom>
          <a:solidFill>
            <a:schemeClr val="bg1"/>
          </a:solidFill>
          <a:ln w="158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9" name="Rectangle 68">
            <a:extLst>
              <a:ext uri="{FF2B5EF4-FFF2-40B4-BE49-F238E27FC236}">
                <a16:creationId xmlns:a16="http://schemas.microsoft.com/office/drawing/2014/main" id="{763AC3CF-2636-4E29-B923-7256AD30576D}"/>
              </a:ext>
            </a:extLst>
          </p:cNvPr>
          <p:cNvSpPr/>
          <p:nvPr/>
        </p:nvSpPr>
        <p:spPr>
          <a:xfrm rot="7200000">
            <a:off x="6940069" y="3355613"/>
            <a:ext cx="428625" cy="200025"/>
          </a:xfrm>
          <a:prstGeom prst="rect">
            <a:avLst/>
          </a:prstGeom>
          <a:solidFill>
            <a:schemeClr val="bg1"/>
          </a:solidFill>
          <a:ln w="158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70" name="Rectangle 69">
            <a:extLst>
              <a:ext uri="{FF2B5EF4-FFF2-40B4-BE49-F238E27FC236}">
                <a16:creationId xmlns:a16="http://schemas.microsoft.com/office/drawing/2014/main" id="{2C153BCC-57A6-4E22-980A-28E6E9C97451}"/>
              </a:ext>
            </a:extLst>
          </p:cNvPr>
          <p:cNvSpPr/>
          <p:nvPr/>
        </p:nvSpPr>
        <p:spPr>
          <a:xfrm rot="7200000">
            <a:off x="8787203" y="4429034"/>
            <a:ext cx="428625" cy="200025"/>
          </a:xfrm>
          <a:prstGeom prst="rect">
            <a:avLst/>
          </a:prstGeom>
          <a:solidFill>
            <a:schemeClr val="bg1"/>
          </a:solidFill>
          <a:ln w="158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71" name="TextBox 88">
            <a:extLst>
              <a:ext uri="{FF2B5EF4-FFF2-40B4-BE49-F238E27FC236}">
                <a16:creationId xmlns:a16="http://schemas.microsoft.com/office/drawing/2014/main" id="{4E7F471F-6023-419B-8550-4D3DD7768A18}"/>
              </a:ext>
            </a:extLst>
          </p:cNvPr>
          <p:cNvSpPr txBox="1"/>
          <p:nvPr/>
        </p:nvSpPr>
        <p:spPr>
          <a:xfrm>
            <a:off x="7922593" y="2730891"/>
            <a:ext cx="38349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a:t>
            </a:r>
          </a:p>
        </p:txBody>
      </p:sp>
      <p:sp>
        <p:nvSpPr>
          <p:cNvPr id="72" name="TextBox 89">
            <a:extLst>
              <a:ext uri="{FF2B5EF4-FFF2-40B4-BE49-F238E27FC236}">
                <a16:creationId xmlns:a16="http://schemas.microsoft.com/office/drawing/2014/main" id="{85410146-2537-42A8-894D-A2B9A4593BE4}"/>
              </a:ext>
            </a:extLst>
          </p:cNvPr>
          <p:cNvSpPr txBox="1"/>
          <p:nvPr/>
        </p:nvSpPr>
        <p:spPr>
          <a:xfrm>
            <a:off x="8844000" y="3276820"/>
            <a:ext cx="38349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B′</a:t>
            </a:r>
          </a:p>
        </p:txBody>
      </p:sp>
      <p:sp>
        <p:nvSpPr>
          <p:cNvPr id="73" name="TextBox 90">
            <a:extLst>
              <a:ext uri="{FF2B5EF4-FFF2-40B4-BE49-F238E27FC236}">
                <a16:creationId xmlns:a16="http://schemas.microsoft.com/office/drawing/2014/main" id="{237CC675-F235-496F-8267-A95CB82BE844}"/>
              </a:ext>
            </a:extLst>
          </p:cNvPr>
          <p:cNvSpPr txBox="1"/>
          <p:nvPr/>
        </p:nvSpPr>
        <p:spPr>
          <a:xfrm>
            <a:off x="8840711" y="4355468"/>
            <a:ext cx="38349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C′</a:t>
            </a:r>
          </a:p>
        </p:txBody>
      </p:sp>
      <p:sp>
        <p:nvSpPr>
          <p:cNvPr id="74" name="TextBox 91">
            <a:extLst>
              <a:ext uri="{FF2B5EF4-FFF2-40B4-BE49-F238E27FC236}">
                <a16:creationId xmlns:a16="http://schemas.microsoft.com/office/drawing/2014/main" id="{9AFC5FE4-6CE1-42F1-AC66-26A7FB7BF551}"/>
              </a:ext>
            </a:extLst>
          </p:cNvPr>
          <p:cNvSpPr txBox="1"/>
          <p:nvPr/>
        </p:nvSpPr>
        <p:spPr>
          <a:xfrm>
            <a:off x="7912250" y="4874371"/>
            <a:ext cx="38349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D′</a:t>
            </a:r>
          </a:p>
        </p:txBody>
      </p:sp>
      <p:sp>
        <p:nvSpPr>
          <p:cNvPr id="75" name="TextBox 92">
            <a:extLst>
              <a:ext uri="{FF2B5EF4-FFF2-40B4-BE49-F238E27FC236}">
                <a16:creationId xmlns:a16="http://schemas.microsoft.com/office/drawing/2014/main" id="{26913EB7-C7D2-4D71-A7DC-9B0E05FD617E}"/>
              </a:ext>
            </a:extLst>
          </p:cNvPr>
          <p:cNvSpPr txBox="1"/>
          <p:nvPr/>
        </p:nvSpPr>
        <p:spPr>
          <a:xfrm>
            <a:off x="6991385" y="4367496"/>
            <a:ext cx="38349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E′</a:t>
            </a:r>
          </a:p>
        </p:txBody>
      </p:sp>
      <p:sp>
        <p:nvSpPr>
          <p:cNvPr id="76" name="TextBox 93">
            <a:extLst>
              <a:ext uri="{FF2B5EF4-FFF2-40B4-BE49-F238E27FC236}">
                <a16:creationId xmlns:a16="http://schemas.microsoft.com/office/drawing/2014/main" id="{C91814B5-C106-4C70-AE93-3DD14D67ADFC}"/>
              </a:ext>
            </a:extLst>
          </p:cNvPr>
          <p:cNvSpPr txBox="1"/>
          <p:nvPr/>
        </p:nvSpPr>
        <p:spPr>
          <a:xfrm>
            <a:off x="7004144" y="3269655"/>
            <a:ext cx="38349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F′</a:t>
            </a:r>
          </a:p>
        </p:txBody>
      </p:sp>
      <p:sp>
        <p:nvSpPr>
          <p:cNvPr id="77" name="TextBox 94">
            <a:extLst>
              <a:ext uri="{FF2B5EF4-FFF2-40B4-BE49-F238E27FC236}">
                <a16:creationId xmlns:a16="http://schemas.microsoft.com/office/drawing/2014/main" id="{A2E95E84-6692-4D9E-A06A-B65028492281}"/>
              </a:ext>
            </a:extLst>
          </p:cNvPr>
          <p:cNvSpPr txBox="1"/>
          <p:nvPr/>
        </p:nvSpPr>
        <p:spPr>
          <a:xfrm>
            <a:off x="7010401" y="5675575"/>
            <a:ext cx="231776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I</a:t>
            </a:r>
            <a:r>
              <a:rPr lang="en-US" sz="1600" baseline="-25000" dirty="0"/>
              <a:t>A</a:t>
            </a:r>
            <a:r>
              <a:rPr lang="en-US" sz="1600" dirty="0"/>
              <a:t> = </a:t>
            </a:r>
            <a:r>
              <a:rPr lang="en-US" sz="1600" i="1" dirty="0"/>
              <a:t>I</a:t>
            </a:r>
            <a:r>
              <a:rPr lang="en-US" sz="1600" baseline="-25000" dirty="0"/>
              <a:t>B</a:t>
            </a:r>
            <a:r>
              <a:rPr lang="en-US" sz="1600" dirty="0"/>
              <a:t> = </a:t>
            </a:r>
            <a:r>
              <a:rPr lang="en-US" sz="1600" i="1" dirty="0"/>
              <a:t>I</a:t>
            </a:r>
            <a:r>
              <a:rPr lang="en-US" sz="1600" baseline="-25000" dirty="0"/>
              <a:t>C</a:t>
            </a:r>
            <a:r>
              <a:rPr lang="en-US" sz="1600" dirty="0"/>
              <a:t> = </a:t>
            </a:r>
            <a:r>
              <a:rPr lang="en-US" sz="1600" i="1" dirty="0"/>
              <a:t>I</a:t>
            </a:r>
            <a:r>
              <a:rPr lang="en-US" sz="1600" baseline="-25000" dirty="0"/>
              <a:t>D</a:t>
            </a:r>
            <a:r>
              <a:rPr lang="en-US" sz="1600" dirty="0"/>
              <a:t> = </a:t>
            </a:r>
            <a:r>
              <a:rPr lang="en-US" sz="1600" i="1" dirty="0"/>
              <a:t>I</a:t>
            </a:r>
            <a:r>
              <a:rPr lang="en-US" sz="1600" baseline="-25000" dirty="0"/>
              <a:t>E</a:t>
            </a:r>
            <a:r>
              <a:rPr lang="en-US" sz="1600" dirty="0"/>
              <a:t> = </a:t>
            </a:r>
            <a:r>
              <a:rPr lang="en-US" sz="1600" i="1" dirty="0"/>
              <a:t>I</a:t>
            </a:r>
            <a:r>
              <a:rPr lang="en-US" sz="1600" baseline="-25000" dirty="0"/>
              <a:t>F</a:t>
            </a:r>
            <a:r>
              <a:rPr lang="en-US" sz="1600" dirty="0"/>
              <a:t> </a:t>
            </a:r>
            <a:endParaRPr lang="en-US" sz="1600" baseline="-25000" dirty="0"/>
          </a:p>
        </p:txBody>
      </p:sp>
      <p:sp>
        <p:nvSpPr>
          <p:cNvPr id="78" name="TextBox 95">
            <a:extLst>
              <a:ext uri="{FF2B5EF4-FFF2-40B4-BE49-F238E27FC236}">
                <a16:creationId xmlns:a16="http://schemas.microsoft.com/office/drawing/2014/main" id="{36AE4DD7-BBE2-46D8-B839-3413CDD6E58B}"/>
              </a:ext>
            </a:extLst>
          </p:cNvPr>
          <p:cNvSpPr txBox="1"/>
          <p:nvPr/>
        </p:nvSpPr>
        <p:spPr>
          <a:xfrm>
            <a:off x="6391859" y="1883500"/>
            <a:ext cx="3690116"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V</a:t>
            </a:r>
            <a:r>
              <a:rPr lang="en-US" sz="1600" baseline="-25000" dirty="0"/>
              <a:t>A</a:t>
            </a:r>
            <a:r>
              <a:rPr lang="en-US" sz="1600" dirty="0"/>
              <a:t> + </a:t>
            </a:r>
            <a:r>
              <a:rPr lang="en-US" sz="1600" i="1" dirty="0"/>
              <a:t>V</a:t>
            </a:r>
            <a:r>
              <a:rPr lang="en-US" sz="1600" baseline="-25000" dirty="0"/>
              <a:t>B</a:t>
            </a:r>
            <a:r>
              <a:rPr lang="en-US" sz="1600" dirty="0"/>
              <a:t> + </a:t>
            </a:r>
            <a:r>
              <a:rPr lang="en-US" sz="1600" i="1" dirty="0"/>
              <a:t>V</a:t>
            </a:r>
            <a:r>
              <a:rPr lang="en-US" sz="1600" baseline="-25000" dirty="0"/>
              <a:t>C</a:t>
            </a:r>
            <a:r>
              <a:rPr lang="en-US" sz="1600" dirty="0"/>
              <a:t> + </a:t>
            </a:r>
            <a:r>
              <a:rPr lang="en-US" sz="1600" i="1" dirty="0"/>
              <a:t>V</a:t>
            </a:r>
            <a:r>
              <a:rPr lang="en-US" sz="1600" baseline="-25000" dirty="0"/>
              <a:t>D</a:t>
            </a:r>
            <a:r>
              <a:rPr lang="en-US" sz="1600" dirty="0"/>
              <a:t> + </a:t>
            </a:r>
            <a:r>
              <a:rPr lang="en-US" sz="1600" i="1" dirty="0"/>
              <a:t>V</a:t>
            </a:r>
            <a:r>
              <a:rPr lang="en-US" sz="1600" baseline="-25000" dirty="0"/>
              <a:t>E</a:t>
            </a:r>
            <a:r>
              <a:rPr lang="en-US" sz="1600" dirty="0"/>
              <a:t> + </a:t>
            </a:r>
            <a:r>
              <a:rPr lang="en-US" sz="1600" i="1" dirty="0"/>
              <a:t>V</a:t>
            </a:r>
            <a:r>
              <a:rPr lang="en-US" sz="1600" baseline="-25000" dirty="0"/>
              <a:t>F</a:t>
            </a:r>
            <a:r>
              <a:rPr lang="en-US" sz="1600" dirty="0"/>
              <a:t> = 0     (KVL) </a:t>
            </a:r>
            <a:endParaRPr lang="en-US" sz="1600" baseline="-25000" dirty="0"/>
          </a:p>
        </p:txBody>
      </p:sp>
      <p:sp>
        <p:nvSpPr>
          <p:cNvPr id="79" name="TextBox 96">
            <a:extLst>
              <a:ext uri="{FF2B5EF4-FFF2-40B4-BE49-F238E27FC236}">
                <a16:creationId xmlns:a16="http://schemas.microsoft.com/office/drawing/2014/main" id="{1EB7A2E8-7E4C-42D5-9CF7-DFD720501C7F}"/>
              </a:ext>
            </a:extLst>
          </p:cNvPr>
          <p:cNvSpPr txBox="1"/>
          <p:nvPr/>
        </p:nvSpPr>
        <p:spPr>
          <a:xfrm>
            <a:off x="3315484" y="1564090"/>
            <a:ext cx="1522659"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Parallel Circuit</a:t>
            </a:r>
            <a:endParaRPr lang="en-US" sz="1600" baseline="-25000" dirty="0"/>
          </a:p>
        </p:txBody>
      </p:sp>
      <p:sp>
        <p:nvSpPr>
          <p:cNvPr id="80" name="TextBox 97">
            <a:extLst>
              <a:ext uri="{FF2B5EF4-FFF2-40B4-BE49-F238E27FC236}">
                <a16:creationId xmlns:a16="http://schemas.microsoft.com/office/drawing/2014/main" id="{8653BEBA-2E70-48C2-BAF2-0842B1E21362}"/>
              </a:ext>
            </a:extLst>
          </p:cNvPr>
          <p:cNvSpPr txBox="1"/>
          <p:nvPr/>
        </p:nvSpPr>
        <p:spPr>
          <a:xfrm>
            <a:off x="7387639" y="1560276"/>
            <a:ext cx="1522659"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Series Circuit</a:t>
            </a:r>
            <a:endParaRPr lang="en-US" sz="1600" baseline="-25000" dirty="0"/>
          </a:p>
        </p:txBody>
      </p:sp>
      <p:sp>
        <p:nvSpPr>
          <p:cNvPr id="81" name="TextBox 98">
            <a:extLst>
              <a:ext uri="{FF2B5EF4-FFF2-40B4-BE49-F238E27FC236}">
                <a16:creationId xmlns:a16="http://schemas.microsoft.com/office/drawing/2014/main" id="{547BC980-2495-49B0-B5EE-60EF629530AE}"/>
              </a:ext>
            </a:extLst>
          </p:cNvPr>
          <p:cNvSpPr txBox="1"/>
          <p:nvPr/>
        </p:nvSpPr>
        <p:spPr>
          <a:xfrm>
            <a:off x="7585185" y="2573669"/>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82" name="TextBox 99">
            <a:extLst>
              <a:ext uri="{FF2B5EF4-FFF2-40B4-BE49-F238E27FC236}">
                <a16:creationId xmlns:a16="http://schemas.microsoft.com/office/drawing/2014/main" id="{0BD2187F-A158-42A2-A010-181C36747EEC}"/>
              </a:ext>
            </a:extLst>
          </p:cNvPr>
          <p:cNvSpPr txBox="1"/>
          <p:nvPr/>
        </p:nvSpPr>
        <p:spPr>
          <a:xfrm>
            <a:off x="8236918" y="2558602"/>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83" name="TextBox 100">
            <a:extLst>
              <a:ext uri="{FF2B5EF4-FFF2-40B4-BE49-F238E27FC236}">
                <a16:creationId xmlns:a16="http://schemas.microsoft.com/office/drawing/2014/main" id="{1354E7CE-6C32-4133-B901-BD37391D2B8F}"/>
              </a:ext>
            </a:extLst>
          </p:cNvPr>
          <p:cNvSpPr txBox="1"/>
          <p:nvPr/>
        </p:nvSpPr>
        <p:spPr>
          <a:xfrm>
            <a:off x="7862483" y="2474323"/>
            <a:ext cx="44360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V</a:t>
            </a:r>
            <a:r>
              <a:rPr lang="en-US" sz="1600" baseline="-25000" dirty="0"/>
              <a:t>A</a:t>
            </a:r>
          </a:p>
        </p:txBody>
      </p:sp>
      <p:sp>
        <p:nvSpPr>
          <p:cNvPr id="84" name="TextBox 101">
            <a:extLst>
              <a:ext uri="{FF2B5EF4-FFF2-40B4-BE49-F238E27FC236}">
                <a16:creationId xmlns:a16="http://schemas.microsoft.com/office/drawing/2014/main" id="{A74EDF54-05AB-4C05-A182-69C09C397753}"/>
              </a:ext>
            </a:extLst>
          </p:cNvPr>
          <p:cNvSpPr txBox="1"/>
          <p:nvPr/>
        </p:nvSpPr>
        <p:spPr>
          <a:xfrm>
            <a:off x="8886163" y="2904162"/>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85" name="TextBox 102">
            <a:extLst>
              <a:ext uri="{FF2B5EF4-FFF2-40B4-BE49-F238E27FC236}">
                <a16:creationId xmlns:a16="http://schemas.microsoft.com/office/drawing/2014/main" id="{EE7AAFB9-0D1E-438F-AEA2-7CAC59CCDB50}"/>
              </a:ext>
            </a:extLst>
          </p:cNvPr>
          <p:cNvSpPr txBox="1"/>
          <p:nvPr/>
        </p:nvSpPr>
        <p:spPr>
          <a:xfrm>
            <a:off x="8263023" y="5093105"/>
            <a:ext cx="362069"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86" name="TextBox 103">
            <a:extLst>
              <a:ext uri="{FF2B5EF4-FFF2-40B4-BE49-F238E27FC236}">
                <a16:creationId xmlns:a16="http://schemas.microsoft.com/office/drawing/2014/main" id="{07A93122-5C1D-4728-B4B8-13A50EFD53D6}"/>
              </a:ext>
            </a:extLst>
          </p:cNvPr>
          <p:cNvSpPr txBox="1"/>
          <p:nvPr/>
        </p:nvSpPr>
        <p:spPr>
          <a:xfrm>
            <a:off x="9210651" y="4198219"/>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87" name="TextBox 104">
            <a:extLst>
              <a:ext uri="{FF2B5EF4-FFF2-40B4-BE49-F238E27FC236}">
                <a16:creationId xmlns:a16="http://schemas.microsoft.com/office/drawing/2014/main" id="{D56EEBD9-8F0E-48E0-9F27-65A460117DF0}"/>
              </a:ext>
            </a:extLst>
          </p:cNvPr>
          <p:cNvSpPr txBox="1"/>
          <p:nvPr/>
        </p:nvSpPr>
        <p:spPr>
          <a:xfrm>
            <a:off x="6690189" y="3462700"/>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88" name="TextBox 105">
            <a:extLst>
              <a:ext uri="{FF2B5EF4-FFF2-40B4-BE49-F238E27FC236}">
                <a16:creationId xmlns:a16="http://schemas.microsoft.com/office/drawing/2014/main" id="{2793D881-C081-4C51-AFA8-FABA4BC0757D}"/>
              </a:ext>
            </a:extLst>
          </p:cNvPr>
          <p:cNvSpPr txBox="1"/>
          <p:nvPr/>
        </p:nvSpPr>
        <p:spPr>
          <a:xfrm>
            <a:off x="6963486" y="4681500"/>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89" name="TextBox 106">
            <a:extLst>
              <a:ext uri="{FF2B5EF4-FFF2-40B4-BE49-F238E27FC236}">
                <a16:creationId xmlns:a16="http://schemas.microsoft.com/office/drawing/2014/main" id="{F19D5F8A-2428-4ABF-BD51-9C1C142B1760}"/>
              </a:ext>
            </a:extLst>
          </p:cNvPr>
          <p:cNvSpPr txBox="1"/>
          <p:nvPr/>
        </p:nvSpPr>
        <p:spPr>
          <a:xfrm>
            <a:off x="9189438" y="3423054"/>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90" name="TextBox 107">
            <a:extLst>
              <a:ext uri="{FF2B5EF4-FFF2-40B4-BE49-F238E27FC236}">
                <a16:creationId xmlns:a16="http://schemas.microsoft.com/office/drawing/2014/main" id="{E1924147-6C96-48B0-91BA-49680DEEA416}"/>
              </a:ext>
            </a:extLst>
          </p:cNvPr>
          <p:cNvSpPr txBox="1"/>
          <p:nvPr/>
        </p:nvSpPr>
        <p:spPr>
          <a:xfrm>
            <a:off x="8889597" y="4713485"/>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91" name="TextBox 108">
            <a:extLst>
              <a:ext uri="{FF2B5EF4-FFF2-40B4-BE49-F238E27FC236}">
                <a16:creationId xmlns:a16="http://schemas.microsoft.com/office/drawing/2014/main" id="{BEA127FB-BD73-4E14-9C5F-2E3CF677B369}"/>
              </a:ext>
            </a:extLst>
          </p:cNvPr>
          <p:cNvSpPr txBox="1"/>
          <p:nvPr/>
        </p:nvSpPr>
        <p:spPr>
          <a:xfrm>
            <a:off x="7628011" y="5093661"/>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92" name="TextBox 109">
            <a:extLst>
              <a:ext uri="{FF2B5EF4-FFF2-40B4-BE49-F238E27FC236}">
                <a16:creationId xmlns:a16="http://schemas.microsoft.com/office/drawing/2014/main" id="{5EDDC935-707F-4574-976E-8FAD369466A0}"/>
              </a:ext>
            </a:extLst>
          </p:cNvPr>
          <p:cNvSpPr txBox="1"/>
          <p:nvPr/>
        </p:nvSpPr>
        <p:spPr>
          <a:xfrm>
            <a:off x="6972889" y="2932238"/>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93" name="TextBox 110">
            <a:extLst>
              <a:ext uri="{FF2B5EF4-FFF2-40B4-BE49-F238E27FC236}">
                <a16:creationId xmlns:a16="http://schemas.microsoft.com/office/drawing/2014/main" id="{98821701-BBD7-4062-A109-81A0E287BF0D}"/>
              </a:ext>
            </a:extLst>
          </p:cNvPr>
          <p:cNvSpPr txBox="1"/>
          <p:nvPr/>
        </p:nvSpPr>
        <p:spPr>
          <a:xfrm>
            <a:off x="6699353" y="4181875"/>
            <a:ext cx="21907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t>
            </a:r>
          </a:p>
        </p:txBody>
      </p:sp>
      <p:sp>
        <p:nvSpPr>
          <p:cNvPr id="94" name="TextBox 115">
            <a:extLst>
              <a:ext uri="{FF2B5EF4-FFF2-40B4-BE49-F238E27FC236}">
                <a16:creationId xmlns:a16="http://schemas.microsoft.com/office/drawing/2014/main" id="{C14E98F4-FE2A-4E67-95FC-5D0CD0D14186}"/>
              </a:ext>
            </a:extLst>
          </p:cNvPr>
          <p:cNvSpPr txBox="1"/>
          <p:nvPr/>
        </p:nvSpPr>
        <p:spPr>
          <a:xfrm>
            <a:off x="6722232" y="3101225"/>
            <a:ext cx="44360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t>V</a:t>
            </a:r>
            <a:r>
              <a:rPr lang="en-US" sz="1600" baseline="-25000" dirty="0"/>
              <a:t>F</a:t>
            </a:r>
          </a:p>
        </p:txBody>
      </p:sp>
      <p:cxnSp>
        <p:nvCxnSpPr>
          <p:cNvPr id="95" name="Straight Arrow Connector 94">
            <a:extLst>
              <a:ext uri="{FF2B5EF4-FFF2-40B4-BE49-F238E27FC236}">
                <a16:creationId xmlns:a16="http://schemas.microsoft.com/office/drawing/2014/main" id="{0B81D2C9-E336-4105-AF37-74CE33251263}"/>
              </a:ext>
            </a:extLst>
          </p:cNvPr>
          <p:cNvCxnSpPr>
            <a:cxnSpLocks/>
          </p:cNvCxnSpPr>
          <p:nvPr/>
        </p:nvCxnSpPr>
        <p:spPr>
          <a:xfrm flipV="1">
            <a:off x="7457976" y="3004331"/>
            <a:ext cx="103529" cy="68891"/>
          </a:xfrm>
          <a:prstGeom prst="straightConnector1">
            <a:avLst/>
          </a:prstGeom>
          <a:ln w="158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9A1601A9-0D8B-4131-8A85-F29A2FFA4EFD}"/>
              </a:ext>
            </a:extLst>
          </p:cNvPr>
          <p:cNvCxnSpPr>
            <a:cxnSpLocks/>
          </p:cNvCxnSpPr>
          <p:nvPr/>
        </p:nvCxnSpPr>
        <p:spPr>
          <a:xfrm>
            <a:off x="8582361" y="3005854"/>
            <a:ext cx="108774" cy="60138"/>
          </a:xfrm>
          <a:prstGeom prst="straightConnector1">
            <a:avLst/>
          </a:prstGeom>
          <a:ln w="158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396446E6-B2DA-478A-9F01-426C632305A1}"/>
              </a:ext>
            </a:extLst>
          </p:cNvPr>
          <p:cNvCxnSpPr>
            <a:cxnSpLocks/>
          </p:cNvCxnSpPr>
          <p:nvPr/>
        </p:nvCxnSpPr>
        <p:spPr>
          <a:xfrm rot="3600000">
            <a:off x="9116000" y="3967382"/>
            <a:ext cx="108774" cy="60138"/>
          </a:xfrm>
          <a:prstGeom prst="straightConnector1">
            <a:avLst/>
          </a:prstGeom>
          <a:ln w="158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B4AAA3E2-04EA-409E-BFA9-750858B4480F}"/>
              </a:ext>
            </a:extLst>
          </p:cNvPr>
          <p:cNvCxnSpPr>
            <a:cxnSpLocks/>
          </p:cNvCxnSpPr>
          <p:nvPr/>
        </p:nvCxnSpPr>
        <p:spPr>
          <a:xfrm rot="-7200000">
            <a:off x="6929990" y="3970124"/>
            <a:ext cx="108774" cy="60138"/>
          </a:xfrm>
          <a:prstGeom prst="straightConnector1">
            <a:avLst/>
          </a:prstGeom>
          <a:ln w="158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975D379-C3F1-45E0-A61C-C45E095558AD}"/>
              </a:ext>
            </a:extLst>
          </p:cNvPr>
          <p:cNvCxnSpPr>
            <a:cxnSpLocks/>
          </p:cNvCxnSpPr>
          <p:nvPr/>
        </p:nvCxnSpPr>
        <p:spPr>
          <a:xfrm rot="10800000">
            <a:off x="7504029" y="4905437"/>
            <a:ext cx="108774" cy="60138"/>
          </a:xfrm>
          <a:prstGeom prst="straightConnector1">
            <a:avLst/>
          </a:prstGeom>
          <a:ln w="158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0FEC7161-45D1-4A8B-8B45-71524E57F3C1}"/>
              </a:ext>
            </a:extLst>
          </p:cNvPr>
          <p:cNvCxnSpPr>
            <a:cxnSpLocks/>
          </p:cNvCxnSpPr>
          <p:nvPr/>
        </p:nvCxnSpPr>
        <p:spPr>
          <a:xfrm flipH="1">
            <a:off x="8582361" y="4869973"/>
            <a:ext cx="116990" cy="78896"/>
          </a:xfrm>
          <a:prstGeom prst="straightConnector1">
            <a:avLst/>
          </a:prstGeom>
          <a:ln w="158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669DDDD8-9441-49EC-891F-85BB584A151B}"/>
              </a:ext>
            </a:extLst>
          </p:cNvPr>
          <p:cNvPicPr>
            <a:picLocks noChangeAspect="1"/>
          </p:cNvPicPr>
          <p:nvPr/>
        </p:nvPicPr>
        <p:blipFill rotWithShape="1">
          <a:blip r:embed="rId2"/>
          <a:srcRect l="26093" t="16738" r="51407" b="26438"/>
          <a:stretch/>
        </p:blipFill>
        <p:spPr>
          <a:xfrm>
            <a:off x="10056170" y="2893933"/>
            <a:ext cx="1447661" cy="1948774"/>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Box 7">
            <a:extLst>
              <a:ext uri="{FF2B5EF4-FFF2-40B4-BE49-F238E27FC236}">
                <a16:creationId xmlns:a16="http://schemas.microsoft.com/office/drawing/2014/main" id="{7FE3D74A-881A-43BD-98B3-58592471082C}"/>
              </a:ext>
            </a:extLst>
          </p:cNvPr>
          <p:cNvSpPr txBox="1">
            <a:spLocks noChangeArrowheads="1"/>
          </p:cNvSpPr>
          <p:nvPr/>
        </p:nvSpPr>
        <p:spPr bwMode="auto">
          <a:xfrm>
            <a:off x="672608" y="760607"/>
            <a:ext cx="22846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ts val="600"/>
              </a:spcBef>
              <a:buNone/>
            </a:pPr>
            <a:r>
              <a:rPr lang="en-US" altLang="en-US" sz="3600" dirty="0">
                <a:solidFill>
                  <a:srgbClr val="000066"/>
                </a:solidFill>
                <a:latin typeface="Calibri" panose="020F0502020204030204" pitchFamily="34" charset="0"/>
              </a:rPr>
              <a:t>Summary</a:t>
            </a:r>
          </a:p>
        </p:txBody>
      </p:sp>
      <p:sp>
        <p:nvSpPr>
          <p:cNvPr id="101" name="Content Placeholder 9">
            <a:extLst>
              <a:ext uri="{FF2B5EF4-FFF2-40B4-BE49-F238E27FC236}">
                <a16:creationId xmlns:a16="http://schemas.microsoft.com/office/drawing/2014/main" id="{2865FD7D-3762-43BA-BD88-5D28AFBF1C19}"/>
              </a:ext>
            </a:extLst>
          </p:cNvPr>
          <p:cNvSpPr txBox="1">
            <a:spLocks/>
          </p:cNvSpPr>
          <p:nvPr/>
        </p:nvSpPr>
        <p:spPr>
          <a:xfrm>
            <a:off x="885217" y="1434047"/>
            <a:ext cx="10706505" cy="50445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6" indent="-171450">
              <a:lnSpc>
                <a:spcPct val="100000"/>
              </a:lnSpc>
              <a:spcBef>
                <a:spcPts val="400"/>
              </a:spcBef>
            </a:pPr>
            <a:r>
              <a:rPr lang="en-US" sz="2000" dirty="0"/>
              <a:t>Circuit Tutor is an example of a (non-ITS) step-based tutoring system designed to minimize frustration and maximize learning through immediate feedback</a:t>
            </a:r>
          </a:p>
          <a:p>
            <a:pPr marL="171450" lvl="6" indent="-171450">
              <a:lnSpc>
                <a:spcPct val="100000"/>
              </a:lnSpc>
              <a:spcBef>
                <a:spcPts val="400"/>
              </a:spcBef>
            </a:pPr>
            <a:r>
              <a:rPr lang="en-US" sz="2000" dirty="0"/>
              <a:t>It accepts every step of a student’s work using special interfaces and ensures actual use of intended solution methods; downside is </a:t>
            </a:r>
            <a:r>
              <a:rPr lang="en-US" sz="2000"/>
              <a:t>learning curve due to those interfaces</a:t>
            </a:r>
            <a:endParaRPr lang="en-US" sz="2000" dirty="0"/>
          </a:p>
          <a:p>
            <a:pPr marL="171450" lvl="6" indent="-171450">
              <a:lnSpc>
                <a:spcPct val="100000"/>
              </a:lnSpc>
              <a:spcBef>
                <a:spcPts val="400"/>
              </a:spcBef>
            </a:pPr>
            <a:r>
              <a:rPr lang="en-US" sz="2000" dirty="0"/>
              <a:t>It generates random problems for every student, providing an unlimited supply and preventing use of solution manuals </a:t>
            </a:r>
            <a:r>
              <a:rPr lang="en-US" sz="2000"/>
              <a:t>or copying</a:t>
            </a:r>
          </a:p>
          <a:p>
            <a:pPr marL="171450" lvl="6" indent="-171450">
              <a:lnSpc>
                <a:spcPct val="100000"/>
              </a:lnSpc>
              <a:spcBef>
                <a:spcPts val="400"/>
              </a:spcBef>
            </a:pPr>
            <a:r>
              <a:rPr lang="en-US" sz="2000"/>
              <a:t>Has multiple carefully graded levels of difficulty, with isomorphic fully worked examples</a:t>
            </a:r>
          </a:p>
          <a:p>
            <a:pPr marL="171450" lvl="6" indent="-171450">
              <a:lnSpc>
                <a:spcPct val="100000"/>
              </a:lnSpc>
              <a:spcBef>
                <a:spcPts val="400"/>
              </a:spcBef>
            </a:pPr>
            <a:r>
              <a:rPr lang="en-US" sz="2000"/>
              <a:t>No penalty for errors (other than having to work additional problems) to promote success; </a:t>
            </a:r>
            <a:br>
              <a:rPr lang="en-US" sz="2000"/>
            </a:br>
            <a:r>
              <a:rPr lang="en-US" sz="2000"/>
              <a:t>uses mastery learning approach</a:t>
            </a:r>
          </a:p>
          <a:p>
            <a:pPr marL="171450" lvl="6" indent="-171450">
              <a:lnSpc>
                <a:spcPct val="100000"/>
              </a:lnSpc>
              <a:spcBef>
                <a:spcPts val="400"/>
              </a:spcBef>
            </a:pPr>
            <a:r>
              <a:rPr lang="en-US" sz="2000"/>
              <a:t>Pedagogical innovations include color-coded nodes and meshes, and conceptual emphasis</a:t>
            </a:r>
          </a:p>
          <a:p>
            <a:pPr marL="171450" lvl="6" indent="-171450">
              <a:lnSpc>
                <a:spcPct val="100000"/>
              </a:lnSpc>
              <a:spcBef>
                <a:spcPts val="400"/>
              </a:spcBef>
            </a:pPr>
            <a:r>
              <a:rPr lang="en-US" sz="2000"/>
              <a:t>Student support features include 83 YouTube videos covering all problem types, introductory multiple-choice tutorials (new or custom ones can be created directly from a specially-formatted Word document), and auto-generated transcripts of student work to use in reviewing</a:t>
            </a:r>
          </a:p>
          <a:p>
            <a:pPr marL="171450" lvl="6" indent="-171450">
              <a:lnSpc>
                <a:spcPct val="100000"/>
              </a:lnSpc>
              <a:spcBef>
                <a:spcPts val="400"/>
              </a:spcBef>
            </a:pPr>
            <a:r>
              <a:rPr lang="en-US" sz="2000"/>
              <a:t>Topical coverage includes 23 games covering most major course topics; additional ones in development</a:t>
            </a:r>
          </a:p>
          <a:p>
            <a:pPr marL="171450" lvl="6" indent="-171450">
              <a:lnSpc>
                <a:spcPct val="100000"/>
              </a:lnSpc>
              <a:spcBef>
                <a:spcPts val="400"/>
              </a:spcBef>
            </a:pPr>
            <a:endParaRPr lang="en-US" sz="2000"/>
          </a:p>
          <a:p>
            <a:pPr marL="171450" lvl="6" indent="-171450">
              <a:lnSpc>
                <a:spcPct val="100000"/>
              </a:lnSpc>
              <a:spcBef>
                <a:spcPts val="400"/>
              </a:spcBef>
            </a:pPr>
            <a:endParaRPr lang="en-US" sz="2000" dirty="0"/>
          </a:p>
          <a:p>
            <a:pPr marL="171450" lvl="6" indent="-171450">
              <a:lnSpc>
                <a:spcPct val="100000"/>
              </a:lnSpc>
              <a:spcBef>
                <a:spcPts val="400"/>
              </a:spcBef>
            </a:pPr>
            <a:endParaRPr lang="en-US" sz="2400" dirty="0"/>
          </a:p>
        </p:txBody>
      </p:sp>
      <p:sp>
        <p:nvSpPr>
          <p:cNvPr id="102" name="TextBox 7">
            <a:extLst>
              <a:ext uri="{FF2B5EF4-FFF2-40B4-BE49-F238E27FC236}">
                <a16:creationId xmlns:a16="http://schemas.microsoft.com/office/drawing/2014/main" id="{0197372D-CF3E-4E47-8CC7-EE8216E41F0E}"/>
              </a:ext>
            </a:extLst>
          </p:cNvPr>
          <p:cNvSpPr txBox="1">
            <a:spLocks noChangeArrowheads="1"/>
          </p:cNvSpPr>
          <p:nvPr/>
        </p:nvSpPr>
        <p:spPr bwMode="auto">
          <a:xfrm>
            <a:off x="8378350" y="852939"/>
            <a:ext cx="30933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ts val="600"/>
              </a:spcBef>
              <a:buNone/>
            </a:pPr>
            <a:r>
              <a:rPr lang="en-US" altLang="en-US" sz="2400">
                <a:solidFill>
                  <a:srgbClr val="000066"/>
                </a:solidFill>
                <a:latin typeface="Calibri" panose="020F0502020204030204" pitchFamily="34" charset="0"/>
              </a:rPr>
              <a:t>www.circuittutor.com</a:t>
            </a:r>
            <a:endParaRPr lang="en-US" altLang="en-US" sz="2400" dirty="0">
              <a:solidFill>
                <a:srgbClr val="000066"/>
              </a:solidFill>
              <a:latin typeface="Calibri" panose="020F0502020204030204" pitchFamily="34" charset="0"/>
            </a:endParaRPr>
          </a:p>
        </p:txBody>
      </p:sp>
      <p:sp>
        <p:nvSpPr>
          <p:cNvPr id="103" name="TextBox 7">
            <a:extLst>
              <a:ext uri="{FF2B5EF4-FFF2-40B4-BE49-F238E27FC236}">
                <a16:creationId xmlns:a16="http://schemas.microsoft.com/office/drawing/2014/main" id="{1CACD4DF-F0A8-4486-81FE-9FD8873AE480}"/>
              </a:ext>
            </a:extLst>
          </p:cNvPr>
          <p:cNvSpPr txBox="1">
            <a:spLocks noChangeArrowheads="1"/>
          </p:cNvSpPr>
          <p:nvPr/>
        </p:nvSpPr>
        <p:spPr bwMode="auto">
          <a:xfrm>
            <a:off x="8465899" y="6136398"/>
            <a:ext cx="35218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ts val="600"/>
              </a:spcBef>
              <a:buNone/>
            </a:pPr>
            <a:r>
              <a:rPr lang="en-US" altLang="en-US" sz="2400">
                <a:solidFill>
                  <a:srgbClr val="000066"/>
                </a:solidFill>
                <a:latin typeface="Calibri" panose="020F0502020204030204" pitchFamily="34" charset="0"/>
              </a:rPr>
              <a:t>skromme@asu.edu</a:t>
            </a:r>
            <a:endParaRPr lang="en-US" altLang="en-US" sz="2400" dirty="0">
              <a:solidFill>
                <a:srgbClr val="000066"/>
              </a:solidFill>
              <a:latin typeface="Calibri" panose="020F0502020204030204" pitchFamily="34" charset="0"/>
            </a:endParaRPr>
          </a:p>
        </p:txBody>
      </p:sp>
    </p:spTree>
    <p:extLst>
      <p:ext uri="{BB962C8B-B14F-4D97-AF65-F5344CB8AC3E}">
        <p14:creationId xmlns:p14="http://schemas.microsoft.com/office/powerpoint/2010/main" val="42217474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Box 7">
            <a:extLst>
              <a:ext uri="{FF2B5EF4-FFF2-40B4-BE49-F238E27FC236}">
                <a16:creationId xmlns:a16="http://schemas.microsoft.com/office/drawing/2014/main" id="{7FE3D74A-881A-43BD-98B3-58592471082C}"/>
              </a:ext>
            </a:extLst>
          </p:cNvPr>
          <p:cNvSpPr txBox="1">
            <a:spLocks noChangeArrowheads="1"/>
          </p:cNvSpPr>
          <p:nvPr/>
        </p:nvSpPr>
        <p:spPr bwMode="auto">
          <a:xfrm>
            <a:off x="672608" y="760607"/>
            <a:ext cx="44538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ts val="600"/>
              </a:spcBef>
              <a:buNone/>
            </a:pPr>
            <a:r>
              <a:rPr lang="en-US" altLang="en-US" sz="3600">
                <a:solidFill>
                  <a:srgbClr val="000066"/>
                </a:solidFill>
                <a:latin typeface="Calibri" panose="020F0502020204030204" pitchFamily="34" charset="0"/>
              </a:rPr>
              <a:t>Summary (cont.)</a:t>
            </a:r>
            <a:endParaRPr lang="en-US" altLang="en-US" sz="3600" dirty="0">
              <a:solidFill>
                <a:srgbClr val="000066"/>
              </a:solidFill>
              <a:latin typeface="Calibri" panose="020F0502020204030204" pitchFamily="34" charset="0"/>
            </a:endParaRPr>
          </a:p>
        </p:txBody>
      </p:sp>
      <p:sp>
        <p:nvSpPr>
          <p:cNvPr id="101" name="Content Placeholder 9">
            <a:extLst>
              <a:ext uri="{FF2B5EF4-FFF2-40B4-BE49-F238E27FC236}">
                <a16:creationId xmlns:a16="http://schemas.microsoft.com/office/drawing/2014/main" id="{2865FD7D-3762-43BA-BD88-5D28AFBF1C19}"/>
              </a:ext>
            </a:extLst>
          </p:cNvPr>
          <p:cNvSpPr txBox="1">
            <a:spLocks/>
          </p:cNvSpPr>
          <p:nvPr/>
        </p:nvSpPr>
        <p:spPr>
          <a:xfrm>
            <a:off x="885217" y="1434047"/>
            <a:ext cx="10706505" cy="50445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6" indent="-171450">
              <a:lnSpc>
                <a:spcPct val="100000"/>
              </a:lnSpc>
              <a:spcBef>
                <a:spcPts val="400"/>
              </a:spcBef>
            </a:pPr>
            <a:r>
              <a:rPr lang="en-US" sz="2000"/>
              <a:t>Seven controlled evaluations (6/7 randomized) of 10 different modules showed statistically significant effect sizes of 1.21, 0.41, 0.97, 0.72, 0.54, and 0.64 std. deviations (Cohen </a:t>
            </a:r>
            <a:r>
              <a:rPr lang="en-US" sz="2000" i="1"/>
              <a:t>d</a:t>
            </a:r>
            <a:r>
              <a:rPr lang="en-US" sz="2000"/>
              <a:t>-values) and five (non-cross-contaminated) cases with no significant difference, compared to paper HW or the commercial WileyPLUS system</a:t>
            </a:r>
          </a:p>
          <a:p>
            <a:pPr marL="171450" lvl="6" indent="-171450">
              <a:lnSpc>
                <a:spcPct val="100000"/>
              </a:lnSpc>
              <a:spcBef>
                <a:spcPts val="400"/>
              </a:spcBef>
            </a:pPr>
            <a:r>
              <a:rPr lang="en-US" sz="2000"/>
              <a:t>Student survey results showed very strong preferences for Circuit Tutor over paper HW or commercial answer-based systems (WileyPLUS, Pearson Mastering), e.g., 86%-9%, 84%-11%, </a:t>
            </a:r>
            <a:br>
              <a:rPr lang="en-US" sz="2000"/>
            </a:br>
            <a:r>
              <a:rPr lang="en-US" sz="2000"/>
              <a:t>68%-23%, 69%-12%, or </a:t>
            </a:r>
            <a:r>
              <a:rPr lang="en-US" sz="2000" i="1"/>
              <a:t>d</a:t>
            </a:r>
            <a:r>
              <a:rPr lang="en-US" sz="2000"/>
              <a:t> = 0.91, </a:t>
            </a:r>
            <a:r>
              <a:rPr lang="en-US" sz="2000" i="1"/>
              <a:t>d</a:t>
            </a:r>
            <a:r>
              <a:rPr lang="en-US" sz="2000"/>
              <a:t> = 2.07, </a:t>
            </a:r>
            <a:r>
              <a:rPr lang="en-US" sz="2000" i="1"/>
              <a:t>d</a:t>
            </a:r>
            <a:r>
              <a:rPr lang="en-US" sz="2000"/>
              <a:t> = 1.01)</a:t>
            </a:r>
          </a:p>
          <a:p>
            <a:pPr marL="171450" lvl="6" indent="-171450">
              <a:lnSpc>
                <a:spcPct val="100000"/>
              </a:lnSpc>
              <a:spcBef>
                <a:spcPts val="400"/>
              </a:spcBef>
            </a:pPr>
            <a:r>
              <a:rPr lang="en-US" sz="2000"/>
              <a:t>Comprehensive independent evaluation showed high opinions of both students and instructors (86% of latter would recommend adoption) and ranked popularity of features</a:t>
            </a:r>
          </a:p>
          <a:p>
            <a:pPr marL="171450" lvl="6" indent="-171450">
              <a:lnSpc>
                <a:spcPct val="100000"/>
              </a:lnSpc>
              <a:spcBef>
                <a:spcPts val="400"/>
              </a:spcBef>
            </a:pPr>
            <a:r>
              <a:rPr lang="en-US" sz="2000">
                <a:ea typeface="SimSun" panose="02010600030101010101" pitchFamily="2" charset="-122"/>
              </a:rPr>
              <a:t>Used by over 9000 students (active users) in 249 distinct class sections taught by 67 distinct instructors at 16 different colleges &amp; universities of diverse types (five minority-serving)</a:t>
            </a:r>
          </a:p>
          <a:p>
            <a:pPr marL="171450" lvl="6" indent="-171450">
              <a:lnSpc>
                <a:spcPct val="100000"/>
              </a:lnSpc>
              <a:spcBef>
                <a:spcPts val="400"/>
              </a:spcBef>
            </a:pPr>
            <a:r>
              <a:rPr lang="en-US" sz="2000">
                <a:ea typeface="SimSun" panose="02010600030101010101" pitchFamily="2" charset="-122"/>
              </a:rPr>
              <a:t>Used extensively to support both online (asynchronous) courses and remote instruction during the pandemic; students found it to have a positive impact during the pandemic</a:t>
            </a:r>
          </a:p>
          <a:p>
            <a:pPr marL="171450" lvl="6" indent="-171450">
              <a:lnSpc>
                <a:spcPct val="100000"/>
              </a:lnSpc>
              <a:spcBef>
                <a:spcPts val="400"/>
              </a:spcBef>
            </a:pPr>
            <a:r>
              <a:rPr lang="en-US" sz="2000">
                <a:ea typeface="SimSun" panose="02010600030101010101" pitchFamily="2" charset="-122"/>
              </a:rPr>
              <a:t>Features extensive administrative support features including instructor dashboard &amp; gradebook</a:t>
            </a:r>
          </a:p>
          <a:p>
            <a:pPr marL="171450" lvl="6" indent="-171450">
              <a:lnSpc>
                <a:spcPct val="100000"/>
              </a:lnSpc>
              <a:spcBef>
                <a:spcPts val="400"/>
              </a:spcBef>
            </a:pPr>
            <a:endParaRPr lang="en-US" sz="2000">
              <a:ea typeface="SimSun" panose="02010600030101010101" pitchFamily="2" charset="-122"/>
            </a:endParaRPr>
          </a:p>
          <a:p>
            <a:pPr marL="171450" lvl="6" indent="-171450">
              <a:lnSpc>
                <a:spcPct val="100000"/>
              </a:lnSpc>
              <a:spcBef>
                <a:spcPts val="400"/>
              </a:spcBef>
            </a:pPr>
            <a:endParaRPr lang="en-US" sz="2000"/>
          </a:p>
          <a:p>
            <a:pPr marL="171450" lvl="6" indent="-171450">
              <a:lnSpc>
                <a:spcPct val="100000"/>
              </a:lnSpc>
              <a:spcBef>
                <a:spcPts val="400"/>
              </a:spcBef>
            </a:pPr>
            <a:endParaRPr lang="en-US" sz="2000"/>
          </a:p>
          <a:p>
            <a:pPr marL="171450" lvl="6" indent="-171450">
              <a:lnSpc>
                <a:spcPct val="100000"/>
              </a:lnSpc>
              <a:spcBef>
                <a:spcPts val="400"/>
              </a:spcBef>
            </a:pPr>
            <a:endParaRPr lang="en-US" sz="2000" dirty="0"/>
          </a:p>
          <a:p>
            <a:pPr marL="171450" lvl="6" indent="-171450">
              <a:lnSpc>
                <a:spcPct val="100000"/>
              </a:lnSpc>
              <a:spcBef>
                <a:spcPts val="400"/>
              </a:spcBef>
            </a:pPr>
            <a:endParaRPr lang="en-US" sz="2400" dirty="0"/>
          </a:p>
        </p:txBody>
      </p:sp>
    </p:spTree>
    <p:extLst>
      <p:ext uri="{BB962C8B-B14F-4D97-AF65-F5344CB8AC3E}">
        <p14:creationId xmlns:p14="http://schemas.microsoft.com/office/powerpoint/2010/main" val="10271406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Box 7">
            <a:extLst>
              <a:ext uri="{FF2B5EF4-FFF2-40B4-BE49-F238E27FC236}">
                <a16:creationId xmlns:a16="http://schemas.microsoft.com/office/drawing/2014/main" id="{7FE3D74A-881A-43BD-98B3-58592471082C}"/>
              </a:ext>
            </a:extLst>
          </p:cNvPr>
          <p:cNvSpPr txBox="1">
            <a:spLocks noChangeArrowheads="1"/>
          </p:cNvSpPr>
          <p:nvPr/>
        </p:nvSpPr>
        <p:spPr bwMode="auto">
          <a:xfrm>
            <a:off x="594784" y="760607"/>
            <a:ext cx="44538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ts val="600"/>
              </a:spcBef>
              <a:buNone/>
            </a:pPr>
            <a:r>
              <a:rPr lang="en-US" altLang="en-US" sz="3600">
                <a:solidFill>
                  <a:srgbClr val="000066"/>
                </a:solidFill>
                <a:latin typeface="Calibri" panose="020F0502020204030204" pitchFamily="34" charset="0"/>
              </a:rPr>
              <a:t>Summary (cont.)</a:t>
            </a:r>
            <a:endParaRPr lang="en-US" altLang="en-US" sz="3600" dirty="0">
              <a:solidFill>
                <a:srgbClr val="000066"/>
              </a:solidFill>
              <a:latin typeface="Calibri" panose="020F0502020204030204" pitchFamily="34" charset="0"/>
            </a:endParaRPr>
          </a:p>
        </p:txBody>
      </p:sp>
      <p:sp>
        <p:nvSpPr>
          <p:cNvPr id="101" name="Content Placeholder 9">
            <a:extLst>
              <a:ext uri="{FF2B5EF4-FFF2-40B4-BE49-F238E27FC236}">
                <a16:creationId xmlns:a16="http://schemas.microsoft.com/office/drawing/2014/main" id="{2865FD7D-3762-43BA-BD88-5D28AFBF1C19}"/>
              </a:ext>
            </a:extLst>
          </p:cNvPr>
          <p:cNvSpPr txBox="1">
            <a:spLocks/>
          </p:cNvSpPr>
          <p:nvPr/>
        </p:nvSpPr>
        <p:spPr>
          <a:xfrm>
            <a:off x="869449" y="1406938"/>
            <a:ext cx="10727767" cy="51126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6" indent="-171450">
              <a:lnSpc>
                <a:spcPct val="100000"/>
              </a:lnSpc>
              <a:spcBef>
                <a:spcPts val="400"/>
              </a:spcBef>
            </a:pPr>
            <a:r>
              <a:rPr lang="en-US" sz="2000"/>
              <a:t>Successful in-class approaches developed to improve conceptual learning about electricity</a:t>
            </a:r>
          </a:p>
          <a:p>
            <a:pPr marL="171450" lvl="6" indent="-171450">
              <a:lnSpc>
                <a:spcPct val="100000"/>
              </a:lnSpc>
              <a:spcBef>
                <a:spcPts val="400"/>
              </a:spcBef>
            </a:pPr>
            <a:r>
              <a:rPr lang="en-US" sz="2000"/>
              <a:t>Project unexpectedly led to discovery of several </a:t>
            </a:r>
            <a:r>
              <a:rPr lang="en-US" sz="2000" i="1"/>
              <a:t>new</a:t>
            </a:r>
            <a:r>
              <a:rPr lang="en-US" sz="2000"/>
              <a:t> linear circuit analysis principles (voltage- and current-splittability; new definition of a mesh; new dualized approach to mesh analysis; improved definition of series elements); mostly incorporated into Circuit Tutor &amp; well received by students</a:t>
            </a:r>
          </a:p>
          <a:p>
            <a:pPr marL="171450" lvl="6" indent="-171450">
              <a:lnSpc>
                <a:spcPct val="100000"/>
              </a:lnSpc>
              <a:spcBef>
                <a:spcPts val="400"/>
              </a:spcBef>
              <a:spcAft>
                <a:spcPts val="1500"/>
              </a:spcAft>
            </a:pPr>
            <a:r>
              <a:rPr lang="en-US" sz="2000"/>
              <a:t>Above results led to a new appreciation of the importance of </a:t>
            </a:r>
            <a:r>
              <a:rPr lang="en-US" sz="2000" i="1" u="sng"/>
              <a:t>duality</a:t>
            </a:r>
            <a:r>
              <a:rPr lang="en-US" sz="2000"/>
              <a:t> in linear circuit analysis, which the P.I. proposes could be used to re-organize our whole approach to the subject (as currently </a:t>
            </a:r>
            <a:br>
              <a:rPr lang="en-US" sz="2000"/>
            </a:br>
            <a:r>
              <a:rPr lang="en-US" sz="2000"/>
              <a:t>already done in digital circuit courses based on Boolean algebra)</a:t>
            </a:r>
          </a:p>
          <a:p>
            <a:pPr marL="171450" lvl="6" indent="-171450">
              <a:lnSpc>
                <a:spcPct val="100000"/>
              </a:lnSpc>
              <a:spcBef>
                <a:spcPts val="400"/>
              </a:spcBef>
            </a:pPr>
            <a:r>
              <a:rPr lang="en-US" sz="2400" u="sng"/>
              <a:t>Some future research questions</a:t>
            </a:r>
            <a:r>
              <a:rPr lang="en-US" sz="2400"/>
              <a:t>:</a:t>
            </a:r>
          </a:p>
          <a:p>
            <a:pPr marL="628650" lvl="7" indent="-171450">
              <a:lnSpc>
                <a:spcPct val="100000"/>
              </a:lnSpc>
              <a:spcBef>
                <a:spcPts val="400"/>
              </a:spcBef>
            </a:pPr>
            <a:r>
              <a:rPr lang="en-US" sz="2000"/>
              <a:t>How can duality best be exploited in teaching linear circuit analysis?</a:t>
            </a:r>
          </a:p>
          <a:p>
            <a:pPr marL="628650" lvl="7" indent="-171450">
              <a:lnSpc>
                <a:spcPct val="100000"/>
              </a:lnSpc>
              <a:spcBef>
                <a:spcPts val="400"/>
              </a:spcBef>
            </a:pPr>
            <a:r>
              <a:rPr lang="en-US" sz="2000"/>
              <a:t>What is the importance of spatial reasoning about circuits in learning this subject?  </a:t>
            </a:r>
            <a:br>
              <a:rPr lang="en-US" sz="2000"/>
            </a:br>
            <a:r>
              <a:rPr lang="en-US" sz="2000"/>
              <a:t>How can this skill be better taught?</a:t>
            </a:r>
          </a:p>
          <a:p>
            <a:pPr marL="628650" lvl="7" indent="-171450">
              <a:lnSpc>
                <a:spcPct val="100000"/>
              </a:lnSpc>
              <a:spcBef>
                <a:spcPts val="400"/>
              </a:spcBef>
            </a:pPr>
            <a:r>
              <a:rPr lang="en-US" sz="2000"/>
              <a:t>Can use of desirable learning difficulties improve learning of this or related subjects?</a:t>
            </a:r>
          </a:p>
          <a:p>
            <a:pPr marL="628650" lvl="7" indent="-171450">
              <a:lnSpc>
                <a:spcPct val="100000"/>
              </a:lnSpc>
              <a:spcBef>
                <a:spcPts val="400"/>
              </a:spcBef>
            </a:pPr>
            <a:r>
              <a:rPr lang="en-US" sz="2000"/>
              <a:t>Can step-based learning be similarly effective in other subject areas (statics, dynamics, etc.)?</a:t>
            </a:r>
          </a:p>
          <a:p>
            <a:pPr marL="628650" lvl="7" indent="-171450">
              <a:lnSpc>
                <a:spcPct val="100000"/>
              </a:lnSpc>
              <a:spcBef>
                <a:spcPts val="400"/>
              </a:spcBef>
            </a:pPr>
            <a:r>
              <a:rPr lang="en-US" sz="2000"/>
              <a:t>Could introduction of a full ITS architecture further improve learning in Circuit Tutor?</a:t>
            </a:r>
          </a:p>
          <a:p>
            <a:pPr marL="171450" lvl="6" indent="-171450">
              <a:lnSpc>
                <a:spcPct val="100000"/>
              </a:lnSpc>
              <a:spcBef>
                <a:spcPts val="400"/>
              </a:spcBef>
            </a:pPr>
            <a:endParaRPr lang="en-US" sz="2000">
              <a:ea typeface="SimSun" panose="02010600030101010101" pitchFamily="2" charset="-122"/>
            </a:endParaRPr>
          </a:p>
          <a:p>
            <a:pPr marL="171450" lvl="6" indent="-171450">
              <a:lnSpc>
                <a:spcPct val="100000"/>
              </a:lnSpc>
              <a:spcBef>
                <a:spcPts val="400"/>
              </a:spcBef>
            </a:pPr>
            <a:endParaRPr lang="en-US" sz="2000">
              <a:ea typeface="SimSun" panose="02010600030101010101" pitchFamily="2" charset="-122"/>
            </a:endParaRPr>
          </a:p>
          <a:p>
            <a:pPr marL="171450" lvl="6" indent="-171450">
              <a:lnSpc>
                <a:spcPct val="100000"/>
              </a:lnSpc>
              <a:spcBef>
                <a:spcPts val="400"/>
              </a:spcBef>
            </a:pPr>
            <a:endParaRPr lang="en-US" sz="2000"/>
          </a:p>
          <a:p>
            <a:pPr marL="171450" lvl="6" indent="-171450">
              <a:lnSpc>
                <a:spcPct val="100000"/>
              </a:lnSpc>
              <a:spcBef>
                <a:spcPts val="400"/>
              </a:spcBef>
            </a:pPr>
            <a:endParaRPr lang="en-US" sz="2000"/>
          </a:p>
          <a:p>
            <a:pPr marL="171450" lvl="6" indent="-171450">
              <a:lnSpc>
                <a:spcPct val="100000"/>
              </a:lnSpc>
              <a:spcBef>
                <a:spcPts val="400"/>
              </a:spcBef>
            </a:pPr>
            <a:endParaRPr lang="en-US" sz="2000" dirty="0"/>
          </a:p>
          <a:p>
            <a:pPr marL="171450" lvl="6" indent="-171450">
              <a:lnSpc>
                <a:spcPct val="100000"/>
              </a:lnSpc>
              <a:spcBef>
                <a:spcPts val="400"/>
              </a:spcBef>
            </a:pPr>
            <a:endParaRPr lang="en-US" sz="2400" dirty="0"/>
          </a:p>
        </p:txBody>
      </p:sp>
    </p:spTree>
    <p:extLst>
      <p:ext uri="{BB962C8B-B14F-4D97-AF65-F5344CB8AC3E}">
        <p14:creationId xmlns:p14="http://schemas.microsoft.com/office/powerpoint/2010/main" val="35826968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Box 7">
            <a:extLst>
              <a:ext uri="{FF2B5EF4-FFF2-40B4-BE49-F238E27FC236}">
                <a16:creationId xmlns:a16="http://schemas.microsoft.com/office/drawing/2014/main" id="{7FE3D74A-881A-43BD-98B3-58592471082C}"/>
              </a:ext>
            </a:extLst>
          </p:cNvPr>
          <p:cNvSpPr txBox="1">
            <a:spLocks noChangeArrowheads="1"/>
          </p:cNvSpPr>
          <p:nvPr/>
        </p:nvSpPr>
        <p:spPr bwMode="auto">
          <a:xfrm>
            <a:off x="672608" y="760607"/>
            <a:ext cx="8077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ts val="600"/>
              </a:spcBef>
              <a:buNone/>
            </a:pPr>
            <a:r>
              <a:rPr lang="en-US" altLang="en-US" sz="3600" dirty="0">
                <a:solidFill>
                  <a:srgbClr val="000066"/>
                </a:solidFill>
                <a:latin typeface="Calibri" panose="020F0502020204030204" pitchFamily="34" charset="0"/>
              </a:rPr>
              <a:t>Discussion Activities</a:t>
            </a:r>
          </a:p>
        </p:txBody>
      </p:sp>
      <p:sp>
        <p:nvSpPr>
          <p:cNvPr id="101" name="Content Placeholder 9">
            <a:extLst>
              <a:ext uri="{FF2B5EF4-FFF2-40B4-BE49-F238E27FC236}">
                <a16:creationId xmlns:a16="http://schemas.microsoft.com/office/drawing/2014/main" id="{2865FD7D-3762-43BA-BD88-5D28AFBF1C19}"/>
              </a:ext>
            </a:extLst>
          </p:cNvPr>
          <p:cNvSpPr txBox="1">
            <a:spLocks/>
          </p:cNvSpPr>
          <p:nvPr/>
        </p:nvSpPr>
        <p:spPr>
          <a:xfrm>
            <a:off x="885217" y="1434047"/>
            <a:ext cx="10706505" cy="50445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6" indent="-171450">
              <a:lnSpc>
                <a:spcPct val="100000"/>
              </a:lnSpc>
              <a:spcBef>
                <a:spcPts val="400"/>
              </a:spcBef>
            </a:pPr>
            <a:r>
              <a:rPr lang="en-US" sz="2800" dirty="0"/>
              <a:t>Is there a course </a:t>
            </a:r>
            <a:r>
              <a:rPr lang="en-US" sz="2800" i="1" dirty="0"/>
              <a:t>you</a:t>
            </a:r>
            <a:r>
              <a:rPr lang="en-US" sz="2800" dirty="0"/>
              <a:t> teach where a step-based tutoring system could be useful?  What is that course?</a:t>
            </a:r>
          </a:p>
          <a:p>
            <a:pPr marL="171450" lvl="6" indent="-171450">
              <a:lnSpc>
                <a:spcPct val="100000"/>
              </a:lnSpc>
              <a:spcBef>
                <a:spcPts val="400"/>
              </a:spcBef>
            </a:pPr>
            <a:r>
              <a:rPr lang="en-US" sz="2800" dirty="0"/>
              <a:t>How might you design such a system, and why?</a:t>
            </a:r>
          </a:p>
          <a:p>
            <a:pPr marL="171450" lvl="6" indent="-171450">
              <a:lnSpc>
                <a:spcPct val="100000"/>
              </a:lnSpc>
              <a:spcBef>
                <a:spcPts val="400"/>
              </a:spcBef>
            </a:pPr>
            <a:r>
              <a:rPr lang="en-US" sz="2800" dirty="0"/>
              <a:t>What would be the best way to use a system like that to promote learning?</a:t>
            </a:r>
          </a:p>
          <a:p>
            <a:pPr marL="171450" lvl="6" indent="-171450">
              <a:lnSpc>
                <a:spcPct val="100000"/>
              </a:lnSpc>
              <a:spcBef>
                <a:spcPts val="400"/>
              </a:spcBef>
            </a:pPr>
            <a:r>
              <a:rPr lang="en-US" sz="2800" dirty="0"/>
              <a:t>Would it make sense to include random problem generation in your domain?  What would that look like?</a:t>
            </a:r>
          </a:p>
          <a:p>
            <a:pPr marL="171450" lvl="6" indent="-171450">
              <a:lnSpc>
                <a:spcPct val="100000"/>
              </a:lnSpc>
              <a:spcBef>
                <a:spcPts val="400"/>
              </a:spcBef>
            </a:pPr>
            <a:r>
              <a:rPr lang="en-US" sz="2800" dirty="0"/>
              <a:t>Is there an alternative approach that might work better in your course?  If so, what would that look like?</a:t>
            </a:r>
          </a:p>
          <a:p>
            <a:pPr marL="171450" lvl="6" indent="-171450">
              <a:lnSpc>
                <a:spcPct val="100000"/>
              </a:lnSpc>
              <a:spcBef>
                <a:spcPts val="400"/>
              </a:spcBef>
            </a:pPr>
            <a:r>
              <a:rPr lang="en-US" sz="2800" dirty="0"/>
              <a:t>What other take-aways from this workshop are potentially valuable to you?</a:t>
            </a:r>
          </a:p>
        </p:txBody>
      </p:sp>
    </p:spTree>
    <p:extLst>
      <p:ext uri="{BB962C8B-B14F-4D97-AF65-F5344CB8AC3E}">
        <p14:creationId xmlns:p14="http://schemas.microsoft.com/office/powerpoint/2010/main" val="11266417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74003"/>
            <a:ext cx="10276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Independent Evaluation of Circuit Tutor (CREST Center at ASU)</a:t>
            </a:r>
            <a:endParaRPr lang="en-US" sz="2800" b="1" dirty="0">
              <a:solidFill>
                <a:srgbClr val="000066"/>
              </a:solidFill>
              <a:latin typeface="+mn-lt"/>
            </a:endParaRPr>
          </a:p>
        </p:txBody>
      </p:sp>
      <p:sp>
        <p:nvSpPr>
          <p:cNvPr id="3" name="Rectangle 2">
            <a:extLst>
              <a:ext uri="{FF2B5EF4-FFF2-40B4-BE49-F238E27FC236}">
                <a16:creationId xmlns:a16="http://schemas.microsoft.com/office/drawing/2014/main" id="{9E055C60-5021-4CB0-8C0D-A039F5F3D1FE}"/>
              </a:ext>
            </a:extLst>
          </p:cNvPr>
          <p:cNvSpPr/>
          <p:nvPr/>
        </p:nvSpPr>
        <p:spPr>
          <a:xfrm>
            <a:off x="832104" y="1375901"/>
            <a:ext cx="10643616" cy="5178341"/>
          </a:xfrm>
          <a:prstGeom prst="rect">
            <a:avLst/>
          </a:prstGeom>
        </p:spPr>
        <p:txBody>
          <a:bodyPr wrap="square">
            <a:spAutoFit/>
          </a:bodyPr>
          <a:lstStyle/>
          <a:p>
            <a:pPr marL="285750" indent="-285750">
              <a:lnSpc>
                <a:spcPts val="2500"/>
              </a:lnSpc>
              <a:buFont typeface="Arial" panose="020B0604020202020204" pitchFamily="34" charset="0"/>
              <a:buChar char="•"/>
            </a:pPr>
            <a:r>
              <a:rPr lang="en-US" dirty="0">
                <a:ea typeface="SimSun" panose="02010600030101010101" pitchFamily="2" charset="-122"/>
              </a:rPr>
              <a:t>Evaluation of the system was carried out by an independent evaluation team (Drs. Wendy Barnard and Megan O’Donnell) in the </a:t>
            </a:r>
            <a:r>
              <a:rPr lang="en-US" dirty="0"/>
              <a:t>College Research and Evaluation Services Team (CREST) at ASU</a:t>
            </a:r>
            <a:endParaRPr lang="en-US" dirty="0">
              <a:ea typeface="SimSun" panose="02010600030101010101" pitchFamily="2" charset="-122"/>
            </a:endParaRPr>
          </a:p>
          <a:p>
            <a:pPr marL="285750" indent="-285750">
              <a:lnSpc>
                <a:spcPts val="2500"/>
              </a:lnSpc>
              <a:buFont typeface="Arial" panose="020B0604020202020204" pitchFamily="34" charset="0"/>
              <a:buChar char="•"/>
            </a:pPr>
            <a:r>
              <a:rPr lang="en-US" dirty="0">
                <a:ea typeface="SimSun" panose="02010600030101010101" pitchFamily="2" charset="-122"/>
              </a:rPr>
              <a:t>It focused on implementation, usability, and satisfaction across the four participating campuses in our IUSE grant:  ASU, University of Texas at El Paso (UTEP), Florida A&amp;M/Florida State University (FAMU/FSU), and Morgan State University (MSU)</a:t>
            </a:r>
          </a:p>
          <a:p>
            <a:pPr marL="285750" indent="-285750">
              <a:lnSpc>
                <a:spcPts val="2500"/>
              </a:lnSpc>
              <a:buFont typeface="Arial" panose="020B0604020202020204" pitchFamily="34" charset="0"/>
              <a:buChar char="•"/>
            </a:pPr>
            <a:r>
              <a:rPr lang="en-US" dirty="0">
                <a:ea typeface="SimSun" panose="02010600030101010101" pitchFamily="2" charset="-122"/>
              </a:rPr>
              <a:t>A mixed methods approach was utilized through the combination of student and instructor surveys and document review</a:t>
            </a:r>
          </a:p>
          <a:p>
            <a:pPr marL="285750" indent="-285750">
              <a:lnSpc>
                <a:spcPts val="2500"/>
              </a:lnSpc>
              <a:buFont typeface="Arial" panose="020B0604020202020204" pitchFamily="34" charset="0"/>
              <a:buChar char="•"/>
            </a:pPr>
            <a:r>
              <a:rPr lang="en-US" dirty="0">
                <a:ea typeface="SimSun" panose="02010600030101010101" pitchFamily="2" charset="-122"/>
              </a:rPr>
              <a:t>The survey captured both quantitative and qualitative data using Likert scale items and open-ended questions</a:t>
            </a:r>
          </a:p>
          <a:p>
            <a:pPr marL="285750" indent="-285750">
              <a:lnSpc>
                <a:spcPts val="2500"/>
              </a:lnSpc>
              <a:buFont typeface="Arial" panose="020B0604020202020204" pitchFamily="34" charset="0"/>
              <a:buChar char="•"/>
            </a:pPr>
            <a:r>
              <a:rPr lang="en-US" dirty="0">
                <a:ea typeface="SimSun" panose="02010600030101010101" pitchFamily="2" charset="-122"/>
              </a:rPr>
              <a:t>The evaluation focused on five major questions:</a:t>
            </a:r>
          </a:p>
          <a:p>
            <a:pPr marL="400050" marR="0" indent="-228600">
              <a:lnSpc>
                <a:spcPts val="2500"/>
              </a:lnSpc>
              <a:spcBef>
                <a:spcPts val="0"/>
              </a:spcBef>
              <a:spcAft>
                <a:spcPts val="0"/>
              </a:spcAft>
            </a:pPr>
            <a:r>
              <a:rPr lang="en-US" dirty="0">
                <a:ea typeface="SimSun" panose="02010600030101010101" pitchFamily="2" charset="-122"/>
              </a:rPr>
              <a:t>1.  To what extent was Circuit Tutor implemented effectively across the four partnering universities? </a:t>
            </a:r>
          </a:p>
          <a:p>
            <a:pPr marL="400050" marR="0" indent="-228600">
              <a:lnSpc>
                <a:spcPts val="2500"/>
              </a:lnSpc>
              <a:spcBef>
                <a:spcPts val="0"/>
              </a:spcBef>
              <a:spcAft>
                <a:spcPts val="0"/>
              </a:spcAft>
            </a:pPr>
            <a:r>
              <a:rPr lang="en-US" dirty="0">
                <a:ea typeface="SimSun" panose="02010600030101010101" pitchFamily="2" charset="-122"/>
              </a:rPr>
              <a:t>2.  How did students perceive the utility of Circuit Tutor in supporting their course learning? </a:t>
            </a:r>
          </a:p>
          <a:p>
            <a:pPr marL="400050" marR="0" indent="-228600">
              <a:lnSpc>
                <a:spcPts val="2500"/>
              </a:lnSpc>
              <a:spcBef>
                <a:spcPts val="0"/>
              </a:spcBef>
              <a:spcAft>
                <a:spcPts val="0"/>
              </a:spcAft>
            </a:pPr>
            <a:r>
              <a:rPr lang="en-US" dirty="0">
                <a:ea typeface="SimSun" panose="02010600030101010101" pitchFamily="2" charset="-122"/>
              </a:rPr>
              <a:t>3.  How did instructors perceive Circuit Tutor to impact their teaching experiences? </a:t>
            </a:r>
          </a:p>
          <a:p>
            <a:pPr marL="400050" marR="0" indent="-228600">
              <a:lnSpc>
                <a:spcPts val="2500"/>
              </a:lnSpc>
              <a:spcBef>
                <a:spcPts val="0"/>
              </a:spcBef>
              <a:spcAft>
                <a:spcPts val="0"/>
              </a:spcAft>
            </a:pPr>
            <a:r>
              <a:rPr lang="en-US" dirty="0">
                <a:ea typeface="SimSun" panose="02010600030101010101" pitchFamily="2" charset="-122"/>
              </a:rPr>
              <a:t>4.  How did instructors perceive their students to experience Circuit Tutor in their course learning? </a:t>
            </a:r>
          </a:p>
          <a:p>
            <a:pPr marL="400050" marR="0" indent="-228600">
              <a:lnSpc>
                <a:spcPts val="2500"/>
              </a:lnSpc>
              <a:spcBef>
                <a:spcPts val="0"/>
              </a:spcBef>
              <a:spcAft>
                <a:spcPts val="0"/>
              </a:spcAft>
            </a:pPr>
            <a:r>
              <a:rPr lang="en-US" dirty="0">
                <a:ea typeface="SimSun" panose="02010600030101010101" pitchFamily="2" charset="-122"/>
              </a:rPr>
              <a:t>5.  To what extent were students satisfied with Circuit Tutor?</a:t>
            </a:r>
          </a:p>
          <a:p>
            <a:endParaRPr lang="en-US" dirty="0"/>
          </a:p>
        </p:txBody>
      </p:sp>
    </p:spTree>
    <p:extLst>
      <p:ext uri="{BB962C8B-B14F-4D97-AF65-F5344CB8AC3E}">
        <p14:creationId xmlns:p14="http://schemas.microsoft.com/office/powerpoint/2010/main" val="33464638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90553"/>
            <a:ext cx="10276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Independent Evaluation of Circuit Tutor (CREST Center at ASU) (cont.)</a:t>
            </a:r>
            <a:endParaRPr lang="en-US" sz="2800" b="1" dirty="0">
              <a:solidFill>
                <a:srgbClr val="000066"/>
              </a:solidFill>
              <a:latin typeface="+mn-lt"/>
            </a:endParaRPr>
          </a:p>
        </p:txBody>
      </p:sp>
      <p:sp>
        <p:nvSpPr>
          <p:cNvPr id="6" name="Rectangle 5">
            <a:extLst>
              <a:ext uri="{FF2B5EF4-FFF2-40B4-BE49-F238E27FC236}">
                <a16:creationId xmlns:a16="http://schemas.microsoft.com/office/drawing/2014/main" id="{AC6982C4-2950-4EEB-A852-E7DE4E0CF8E7}"/>
              </a:ext>
            </a:extLst>
          </p:cNvPr>
          <p:cNvSpPr/>
          <p:nvPr/>
        </p:nvSpPr>
        <p:spPr>
          <a:xfrm>
            <a:off x="921894" y="1334482"/>
            <a:ext cx="10517250" cy="4561505"/>
          </a:xfrm>
          <a:prstGeom prst="rect">
            <a:avLst/>
          </a:prstGeom>
        </p:spPr>
        <p:txBody>
          <a:bodyPr wrap="square">
            <a:spAutoFit/>
          </a:bodyPr>
          <a:lstStyle/>
          <a:p>
            <a:pPr marL="285750" indent="-285750">
              <a:lnSpc>
                <a:spcPts val="2500"/>
              </a:lnSpc>
              <a:buFont typeface="Arial" panose="020B0604020202020204" pitchFamily="34" charset="0"/>
              <a:buChar char="•"/>
            </a:pPr>
            <a:r>
              <a:rPr lang="en-US" dirty="0">
                <a:ea typeface="SimSun" panose="02010600030101010101" pitchFamily="2" charset="-122"/>
              </a:rPr>
              <a:t>The most recent evaluation focused on the Fall 2020 and Spring 2021</a:t>
            </a:r>
          </a:p>
          <a:p>
            <a:pPr marL="285750" indent="-285750">
              <a:lnSpc>
                <a:spcPts val="2500"/>
              </a:lnSpc>
              <a:buFont typeface="Arial" panose="020B0604020202020204" pitchFamily="34" charset="0"/>
              <a:buChar char="•"/>
            </a:pPr>
            <a:r>
              <a:rPr lang="en-US" dirty="0">
                <a:ea typeface="SimSun" panose="02010600030101010101" pitchFamily="2" charset="-122"/>
              </a:rPr>
              <a:t>Courses taught cross both semesters:  30 Circuits I sections (1,434 students), and one Circuits II course, </a:t>
            </a:r>
            <a:br>
              <a:rPr lang="en-US" dirty="0">
                <a:ea typeface="SimSun" panose="02010600030101010101" pitchFamily="2" charset="-122"/>
              </a:rPr>
            </a:br>
            <a:r>
              <a:rPr lang="en-US" dirty="0">
                <a:ea typeface="SimSun" panose="02010600030101010101" pitchFamily="2" charset="-122"/>
              </a:rPr>
              <a:t>(40 students).  </a:t>
            </a:r>
          </a:p>
          <a:p>
            <a:pPr marL="285750" indent="-285750">
              <a:lnSpc>
                <a:spcPts val="2500"/>
              </a:lnSpc>
              <a:buFont typeface="Arial" panose="020B0604020202020204" pitchFamily="34" charset="0"/>
              <a:buChar char="•"/>
            </a:pPr>
            <a:r>
              <a:rPr lang="en-US" dirty="0">
                <a:ea typeface="SimSun" panose="02010600030101010101" pitchFamily="2" charset="-122"/>
              </a:rPr>
              <a:t>A total of 17 distinct instructors taught a total of 33 class sections during this time at the four institutions.  </a:t>
            </a:r>
          </a:p>
          <a:p>
            <a:pPr marL="285750" indent="-285750">
              <a:lnSpc>
                <a:spcPts val="2500"/>
              </a:lnSpc>
              <a:buFont typeface="Arial" panose="020B0604020202020204" pitchFamily="34" charset="0"/>
              <a:buChar char="•"/>
            </a:pPr>
            <a:r>
              <a:rPr lang="en-US" dirty="0">
                <a:ea typeface="SimSun" panose="02010600030101010101" pitchFamily="2" charset="-122"/>
              </a:rPr>
              <a:t>A total of 21 different games (tutorials) were used.  </a:t>
            </a:r>
          </a:p>
          <a:p>
            <a:pPr marL="285750" indent="-285750">
              <a:lnSpc>
                <a:spcPts val="2500"/>
              </a:lnSpc>
              <a:buFont typeface="Arial" panose="020B0604020202020204" pitchFamily="34" charset="0"/>
              <a:buChar char="•"/>
            </a:pPr>
            <a:r>
              <a:rPr lang="en-US" dirty="0">
                <a:ea typeface="SimSun" panose="02010600030101010101" pitchFamily="2" charset="-122"/>
              </a:rPr>
              <a:t>Of the total students listed within the Circuit Tutor database, 1223 were at ASU, 59 at FAMU/FSU, 91 at MSU, and 101 at UTEP.</a:t>
            </a:r>
            <a:r>
              <a:rPr lang="en-US" dirty="0">
                <a:latin typeface="Times New Roman" panose="02020603050405020304" pitchFamily="18" charset="0"/>
                <a:ea typeface="SimSun" panose="02010600030101010101" pitchFamily="2" charset="-122"/>
              </a:rPr>
              <a:t> </a:t>
            </a:r>
          </a:p>
          <a:p>
            <a:pPr marL="285750" indent="-285750">
              <a:lnSpc>
                <a:spcPts val="2500"/>
              </a:lnSpc>
              <a:buFont typeface="Arial" panose="020B0604020202020204" pitchFamily="34" charset="0"/>
              <a:buChar char="•"/>
            </a:pPr>
            <a:r>
              <a:rPr lang="en-US" dirty="0">
                <a:ea typeface="SimSun" panose="02010600030101010101" pitchFamily="2" charset="-122"/>
              </a:rPr>
              <a:t>Surveys sent to 623 students; 58% response rate</a:t>
            </a:r>
          </a:p>
          <a:p>
            <a:pPr marL="285750" indent="-285750">
              <a:lnSpc>
                <a:spcPts val="2500"/>
              </a:lnSpc>
              <a:buFont typeface="Arial" panose="020B0604020202020204" pitchFamily="34" charset="0"/>
              <a:buChar char="•"/>
            </a:pPr>
            <a:r>
              <a:rPr lang="en-US" dirty="0">
                <a:ea typeface="SimSun" panose="02010600030101010101" pitchFamily="2" charset="-122"/>
              </a:rPr>
              <a:t>Overall, students had very favorable experiences using Circuit Tutor across these two semesters.  At least 48% in the Fall 2020 semester and 60% in the Spring 2021 semester agreed or strongly agreed with all these survey items on favorable aspects of Circuit Tutor</a:t>
            </a:r>
          </a:p>
          <a:p>
            <a:pPr marL="285750" indent="-285750">
              <a:lnSpc>
                <a:spcPts val="2500"/>
              </a:lnSpc>
              <a:buFont typeface="Arial" panose="020B0604020202020204" pitchFamily="34" charset="0"/>
              <a:buChar char="•"/>
            </a:pPr>
            <a:r>
              <a:rPr lang="en-US" dirty="0">
                <a:ea typeface="SimSun" panose="02010600030101010101" pitchFamily="2" charset="-122"/>
              </a:rPr>
              <a:t>Students who had used both Circuit Tutor and Pearson’s MasteringEngineering for the Nilsson-Riedel textbook (</a:t>
            </a:r>
            <a:r>
              <a:rPr lang="en-US" i="1" dirty="0">
                <a:ea typeface="SimSun" panose="02010600030101010101" pitchFamily="2" charset="-122"/>
              </a:rPr>
              <a:t>N</a:t>
            </a:r>
            <a:r>
              <a:rPr lang="en-US" dirty="0">
                <a:ea typeface="SimSun" panose="02010600030101010101" pitchFamily="2" charset="-122"/>
              </a:rPr>
              <a:t> = 94) preferred Circuit Tutor in surveys by a margin of 69% vs. 12% for the latter (the rest were neutral), similar to ASU students who compared Circuit Tutor to WileyPLUS for the Irwin textbook</a:t>
            </a:r>
            <a:endParaRPr lang="en-US" dirty="0"/>
          </a:p>
        </p:txBody>
      </p:sp>
    </p:spTree>
    <p:extLst>
      <p:ext uri="{BB962C8B-B14F-4D97-AF65-F5344CB8AC3E}">
        <p14:creationId xmlns:p14="http://schemas.microsoft.com/office/powerpoint/2010/main" val="8549335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7" y="764859"/>
            <a:ext cx="10276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Independent Evaluation of Circuit Tutor (CREST Center at ASU) (cont.)</a:t>
            </a:r>
            <a:endParaRPr lang="en-US" sz="2800" b="1" dirty="0">
              <a:solidFill>
                <a:srgbClr val="000066"/>
              </a:solidFill>
              <a:latin typeface="+mn-lt"/>
            </a:endParaRPr>
          </a:p>
        </p:txBody>
      </p:sp>
      <p:pic>
        <p:nvPicPr>
          <p:cNvPr id="7" name="Picture 6">
            <a:extLst>
              <a:ext uri="{FF2B5EF4-FFF2-40B4-BE49-F238E27FC236}">
                <a16:creationId xmlns:a16="http://schemas.microsoft.com/office/drawing/2014/main" id="{044747B6-CD4D-4EBB-93B8-D18AC51B0E25}"/>
              </a:ext>
            </a:extLst>
          </p:cNvPr>
          <p:cNvPicPr/>
          <p:nvPr/>
        </p:nvPicPr>
        <p:blipFill rotWithShape="1">
          <a:blip r:embed="rId2"/>
          <a:srcRect l="1350" t="2207" r="1947" b="1659"/>
          <a:stretch/>
        </p:blipFill>
        <p:spPr>
          <a:xfrm>
            <a:off x="1564544" y="1375901"/>
            <a:ext cx="8229601" cy="5149109"/>
          </a:xfrm>
          <a:prstGeom prst="rect">
            <a:avLst/>
          </a:prstGeom>
        </p:spPr>
      </p:pic>
    </p:spTree>
    <p:extLst>
      <p:ext uri="{BB962C8B-B14F-4D97-AF65-F5344CB8AC3E}">
        <p14:creationId xmlns:p14="http://schemas.microsoft.com/office/powerpoint/2010/main" val="3467998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37427"/>
            <a:ext cx="10276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Independent Evaluation of Circuit Tutor (CREST Center at ASU) (cont.)</a:t>
            </a:r>
            <a:endParaRPr lang="en-US" sz="2800" b="1" dirty="0">
              <a:solidFill>
                <a:srgbClr val="000066"/>
              </a:solidFill>
              <a:latin typeface="+mn-lt"/>
            </a:endParaRPr>
          </a:p>
        </p:txBody>
      </p:sp>
      <p:pic>
        <p:nvPicPr>
          <p:cNvPr id="6" name="Picture 5">
            <a:extLst>
              <a:ext uri="{FF2B5EF4-FFF2-40B4-BE49-F238E27FC236}">
                <a16:creationId xmlns:a16="http://schemas.microsoft.com/office/drawing/2014/main" id="{3E596947-F370-483D-8432-1CC333FAC996}"/>
              </a:ext>
            </a:extLst>
          </p:cNvPr>
          <p:cNvPicPr/>
          <p:nvPr/>
        </p:nvPicPr>
        <p:blipFill rotWithShape="1">
          <a:blip r:embed="rId2"/>
          <a:srcRect l="1070" t="2657" r="1582" b="2581"/>
          <a:stretch/>
        </p:blipFill>
        <p:spPr>
          <a:xfrm>
            <a:off x="804673" y="1375900"/>
            <a:ext cx="9381744" cy="5079763"/>
          </a:xfrm>
          <a:prstGeom prst="rect">
            <a:avLst/>
          </a:prstGeom>
        </p:spPr>
      </p:pic>
    </p:spTree>
    <p:extLst>
      <p:ext uri="{BB962C8B-B14F-4D97-AF65-F5344CB8AC3E}">
        <p14:creationId xmlns:p14="http://schemas.microsoft.com/office/powerpoint/2010/main" val="41835363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32194" y="769287"/>
            <a:ext cx="10276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Independent Evaluation of Circuit Tutor (CREST Center at ASU) (cont.)</a:t>
            </a:r>
            <a:endParaRPr lang="en-US" sz="2800" b="1" dirty="0">
              <a:solidFill>
                <a:srgbClr val="000066"/>
              </a:solidFill>
              <a:latin typeface="+mn-lt"/>
            </a:endParaRPr>
          </a:p>
        </p:txBody>
      </p:sp>
      <p:sp>
        <p:nvSpPr>
          <p:cNvPr id="2" name="Rectangle 1">
            <a:extLst>
              <a:ext uri="{FF2B5EF4-FFF2-40B4-BE49-F238E27FC236}">
                <a16:creationId xmlns:a16="http://schemas.microsoft.com/office/drawing/2014/main" id="{BC13A054-CEC1-4538-AA53-63D4593B4BFD}"/>
              </a:ext>
            </a:extLst>
          </p:cNvPr>
          <p:cNvSpPr/>
          <p:nvPr/>
        </p:nvSpPr>
        <p:spPr>
          <a:xfrm>
            <a:off x="899160" y="1370375"/>
            <a:ext cx="5867400" cy="4896502"/>
          </a:xfrm>
          <a:prstGeom prst="rect">
            <a:avLst/>
          </a:prstGeom>
        </p:spPr>
        <p:txBody>
          <a:bodyPr wrap="square">
            <a:spAutoFit/>
          </a:bodyPr>
          <a:lstStyle/>
          <a:p>
            <a:pPr marL="285750" indent="-285750">
              <a:lnSpc>
                <a:spcPts val="2500"/>
              </a:lnSpc>
              <a:buFont typeface="Arial" panose="020B0604020202020204" pitchFamily="34" charset="0"/>
              <a:buChar char="•"/>
            </a:pPr>
            <a:r>
              <a:rPr lang="en-US" dirty="0">
                <a:ea typeface="SimSun" panose="02010600030101010101" pitchFamily="2" charset="-122"/>
              </a:rPr>
              <a:t>Instructors were surveyed in Spring 2021</a:t>
            </a:r>
          </a:p>
          <a:p>
            <a:pPr marL="285750" indent="-285750">
              <a:lnSpc>
                <a:spcPts val="2500"/>
              </a:lnSpc>
              <a:buFont typeface="Arial" panose="020B0604020202020204" pitchFamily="34" charset="0"/>
              <a:buChar char="•"/>
            </a:pPr>
            <a:r>
              <a:rPr lang="en-US" dirty="0">
                <a:ea typeface="SimSun" panose="02010600030101010101" pitchFamily="2" charset="-122"/>
              </a:rPr>
              <a:t>Generally, they had favorable teaching experiences using Circuit Tutor</a:t>
            </a:r>
          </a:p>
          <a:p>
            <a:pPr marL="285750" indent="-285750">
              <a:lnSpc>
                <a:spcPts val="2500"/>
              </a:lnSpc>
              <a:buFont typeface="Arial" panose="020B0604020202020204" pitchFamily="34" charset="0"/>
              <a:buChar char="•"/>
            </a:pPr>
            <a:r>
              <a:rPr lang="en-US" dirty="0">
                <a:ea typeface="SimSun" panose="02010600030101010101" pitchFamily="2" charset="-122"/>
              </a:rPr>
              <a:t>Overall, 57% (4 out of 7) of instructors reported that Circuit Tutor made teaching their classes more effective than the previously used homework system used to teach students</a:t>
            </a:r>
          </a:p>
          <a:p>
            <a:pPr marL="285750" indent="-285750">
              <a:lnSpc>
                <a:spcPts val="2500"/>
              </a:lnSpc>
              <a:buFont typeface="Arial" panose="020B0604020202020204" pitchFamily="34" charset="0"/>
              <a:buChar char="•"/>
            </a:pPr>
            <a:r>
              <a:rPr lang="en-US" dirty="0">
                <a:ea typeface="SimSun" panose="02010600030101010101" pitchFamily="2" charset="-122"/>
              </a:rPr>
              <a:t>57% (4/7) reported that Circuit Tutor made it somewhat or much easier to teach their classes compared to other types of homework systems for that class</a:t>
            </a:r>
          </a:p>
          <a:p>
            <a:pPr marL="285750" indent="-285750">
              <a:lnSpc>
                <a:spcPts val="2500"/>
              </a:lnSpc>
              <a:buFont typeface="Arial" panose="020B0604020202020204" pitchFamily="34" charset="0"/>
              <a:buChar char="•"/>
            </a:pPr>
            <a:r>
              <a:rPr lang="en-US" dirty="0">
                <a:ea typeface="SimSun" panose="02010600030101010101" pitchFamily="2" charset="-122"/>
              </a:rPr>
              <a:t>Slightly less than half of the instructors (43%; 3/7) reported that their students were somewhat more motivated or much more motivated to study linear circuit analysis when using Circuit Tutor compared to the other homework system</a:t>
            </a:r>
            <a:endParaRPr lang="en-US" dirty="0"/>
          </a:p>
        </p:txBody>
      </p:sp>
      <p:grpSp>
        <p:nvGrpSpPr>
          <p:cNvPr id="7" name="Group 6">
            <a:extLst>
              <a:ext uri="{FF2B5EF4-FFF2-40B4-BE49-F238E27FC236}">
                <a16:creationId xmlns:a16="http://schemas.microsoft.com/office/drawing/2014/main" id="{517CC31B-9BBE-4671-AA86-6E93E2B2C666}"/>
              </a:ext>
            </a:extLst>
          </p:cNvPr>
          <p:cNvGrpSpPr/>
          <p:nvPr/>
        </p:nvGrpSpPr>
        <p:grpSpPr>
          <a:xfrm>
            <a:off x="7039415" y="2043955"/>
            <a:ext cx="4050793" cy="3438144"/>
            <a:chOff x="7039415" y="2043955"/>
            <a:chExt cx="4050793" cy="3438144"/>
          </a:xfrm>
        </p:grpSpPr>
        <p:pic>
          <p:nvPicPr>
            <p:cNvPr id="9" name="Picture 8" descr="Chart, pie chart&#10;&#10;Description automatically generated">
              <a:extLst>
                <a:ext uri="{FF2B5EF4-FFF2-40B4-BE49-F238E27FC236}">
                  <a16:creationId xmlns:a16="http://schemas.microsoft.com/office/drawing/2014/main" id="{2AC7F4CE-6D72-441B-BD64-C01E709CF27F}"/>
                </a:ext>
              </a:extLst>
            </p:cNvPr>
            <p:cNvPicPr/>
            <p:nvPr/>
          </p:nvPicPr>
          <p:blipFill rotWithShape="1">
            <a:blip r:embed="rId2">
              <a:extLst>
                <a:ext uri="{28A0092B-C50C-407E-A947-70E740481C1C}">
                  <a14:useLocalDpi xmlns:a14="http://schemas.microsoft.com/office/drawing/2010/main" val="0"/>
                </a:ext>
              </a:extLst>
            </a:blip>
            <a:srcRect l="4048" t="2866" r="5197" b="2578"/>
            <a:stretch/>
          </p:blipFill>
          <p:spPr bwMode="auto">
            <a:xfrm>
              <a:off x="7039415" y="2043955"/>
              <a:ext cx="4050793" cy="3438144"/>
            </a:xfrm>
            <a:prstGeom prst="rect">
              <a:avLst/>
            </a:prstGeom>
            <a:noFill/>
          </p:spPr>
        </p:pic>
        <p:sp>
          <p:nvSpPr>
            <p:cNvPr id="5" name="Rectangle 4">
              <a:extLst>
                <a:ext uri="{FF2B5EF4-FFF2-40B4-BE49-F238E27FC236}">
                  <a16:creationId xmlns:a16="http://schemas.microsoft.com/office/drawing/2014/main" id="{CBD120F6-394E-405A-AA94-B9F0E78675C7}"/>
                </a:ext>
              </a:extLst>
            </p:cNvPr>
            <p:cNvSpPr/>
            <p:nvPr/>
          </p:nvSpPr>
          <p:spPr>
            <a:xfrm>
              <a:off x="8673650" y="5240557"/>
              <a:ext cx="91440" cy="91440"/>
            </a:xfrm>
            <a:prstGeom prst="rect">
              <a:avLst/>
            </a:prstGeom>
            <a:solidFill>
              <a:srgbClr val="97B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1E41D590-B692-4BE2-BC87-88E2C42860D4}"/>
                </a:ext>
              </a:extLst>
            </p:cNvPr>
            <p:cNvSpPr/>
            <p:nvPr/>
          </p:nvSpPr>
          <p:spPr>
            <a:xfrm>
              <a:off x="9167563" y="5231130"/>
              <a:ext cx="91440" cy="91440"/>
            </a:xfrm>
            <a:prstGeom prst="rect">
              <a:avLst/>
            </a:prstGeom>
            <a:solidFill>
              <a:srgbClr val="508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172287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0DD8B31-3281-4217-B357-8472F4B574C3}"/>
              </a:ext>
            </a:extLst>
          </p:cNvPr>
          <p:cNvSpPr/>
          <p:nvPr/>
        </p:nvSpPr>
        <p:spPr>
          <a:xfrm>
            <a:off x="4170137" y="4907518"/>
            <a:ext cx="184731" cy="369332"/>
          </a:xfrm>
          <a:prstGeom prst="rect">
            <a:avLst/>
          </a:prstGeom>
        </p:spPr>
        <p:txBody>
          <a:bodyPr wrap="none">
            <a:spAutoFit/>
          </a:bodyPr>
          <a:lstStyle/>
          <a:p>
            <a:endParaRPr lang="en-US" dirty="0"/>
          </a:p>
        </p:txBody>
      </p:sp>
      <p:sp>
        <p:nvSpPr>
          <p:cNvPr id="11" name="TextBox 10">
            <a:extLst>
              <a:ext uri="{FF2B5EF4-FFF2-40B4-BE49-F238E27FC236}">
                <a16:creationId xmlns:a16="http://schemas.microsoft.com/office/drawing/2014/main" id="{85D4B4C6-D3D6-4A16-82B2-310AC9607670}"/>
              </a:ext>
            </a:extLst>
          </p:cNvPr>
          <p:cNvSpPr txBox="1"/>
          <p:nvPr/>
        </p:nvSpPr>
        <p:spPr>
          <a:xfrm>
            <a:off x="9064812" y="1375901"/>
            <a:ext cx="561836" cy="113534"/>
          </a:xfrm>
          <a:prstGeom prst="rect">
            <a:avLst/>
          </a:prstGeom>
          <a:solidFill>
            <a:schemeClr val="bg1"/>
          </a:solidFill>
        </p:spPr>
        <p:txBody>
          <a:bodyPr wrap="square" rtlCol="0">
            <a:spAutoFit/>
          </a:bodyPr>
          <a:lstStyle/>
          <a:p>
            <a:endParaRPr lang="en-US" dirty="0"/>
          </a:p>
        </p:txBody>
      </p:sp>
      <p:sp>
        <p:nvSpPr>
          <p:cNvPr id="15" name="TextBox 9">
            <a:extLst>
              <a:ext uri="{FF2B5EF4-FFF2-40B4-BE49-F238E27FC236}">
                <a16:creationId xmlns:a16="http://schemas.microsoft.com/office/drawing/2014/main" id="{620BAF7B-7254-4BB6-9C51-6C5181506207}"/>
              </a:ext>
            </a:extLst>
          </p:cNvPr>
          <p:cNvSpPr txBox="1">
            <a:spLocks noChangeArrowheads="1"/>
          </p:cNvSpPr>
          <p:nvPr/>
        </p:nvSpPr>
        <p:spPr bwMode="auto">
          <a:xfrm>
            <a:off x="541338" y="737427"/>
            <a:ext cx="10276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
              <a:buNone/>
            </a:pPr>
            <a:r>
              <a:rPr lang="en-US" sz="2800" dirty="0">
                <a:solidFill>
                  <a:srgbClr val="000066"/>
                </a:solidFill>
                <a:latin typeface="+mn-lt"/>
              </a:rPr>
              <a:t>Independent Evaluation of Circuit Tutor (CREST Center at ASU) (cont.)</a:t>
            </a:r>
            <a:endParaRPr lang="en-US" sz="2800" b="1" dirty="0">
              <a:solidFill>
                <a:srgbClr val="000066"/>
              </a:solidFill>
              <a:latin typeface="+mn-lt"/>
            </a:endParaRPr>
          </a:p>
        </p:txBody>
      </p:sp>
      <p:sp>
        <p:nvSpPr>
          <p:cNvPr id="2" name="Rectangle 1">
            <a:extLst>
              <a:ext uri="{FF2B5EF4-FFF2-40B4-BE49-F238E27FC236}">
                <a16:creationId xmlns:a16="http://schemas.microsoft.com/office/drawing/2014/main" id="{BC13A054-CEC1-4538-AA53-63D4593B4BFD}"/>
              </a:ext>
            </a:extLst>
          </p:cNvPr>
          <p:cNvSpPr/>
          <p:nvPr/>
        </p:nvSpPr>
        <p:spPr>
          <a:xfrm>
            <a:off x="707136" y="1310874"/>
            <a:ext cx="10485120" cy="400494"/>
          </a:xfrm>
          <a:prstGeom prst="rect">
            <a:avLst/>
          </a:prstGeom>
        </p:spPr>
        <p:txBody>
          <a:bodyPr wrap="square">
            <a:spAutoFit/>
          </a:bodyPr>
          <a:lstStyle/>
          <a:p>
            <a:pPr marL="285750" indent="-285750">
              <a:lnSpc>
                <a:spcPts val="2500"/>
              </a:lnSpc>
              <a:buFont typeface="Arial" panose="020B0604020202020204" pitchFamily="34" charset="0"/>
              <a:buChar char="•"/>
            </a:pPr>
            <a:r>
              <a:rPr lang="en-US" sz="2000" dirty="0">
                <a:ea typeface="SimSun" panose="02010600030101010101" pitchFamily="2" charset="-122"/>
              </a:rPr>
              <a:t>Instructors were also surveyed on the most useful features of Circuit Tutor:</a:t>
            </a:r>
            <a:endParaRPr lang="en-US" sz="2000" dirty="0"/>
          </a:p>
        </p:txBody>
      </p:sp>
      <p:graphicFrame>
        <p:nvGraphicFramePr>
          <p:cNvPr id="10" name="Chart 9">
            <a:extLst>
              <a:ext uri="{FF2B5EF4-FFF2-40B4-BE49-F238E27FC236}">
                <a16:creationId xmlns:a16="http://schemas.microsoft.com/office/drawing/2014/main" id="{0817C3D5-1F2D-4A8C-9486-C9CFDA3985B4}"/>
              </a:ext>
            </a:extLst>
          </p:cNvPr>
          <p:cNvGraphicFramePr/>
          <p:nvPr>
            <p:extLst>
              <p:ext uri="{D42A27DB-BD31-4B8C-83A1-F6EECF244321}">
                <p14:modId xmlns:p14="http://schemas.microsoft.com/office/powerpoint/2010/main" val="1016862897"/>
              </p:ext>
            </p:extLst>
          </p:nvPr>
        </p:nvGraphicFramePr>
        <p:xfrm>
          <a:off x="2242470" y="1955967"/>
          <a:ext cx="7414451" cy="40120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81199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18750</TotalTime>
  <Words>5568</Words>
  <Application>Microsoft Office PowerPoint</Application>
  <PresentationFormat>Widescreen</PresentationFormat>
  <Paragraphs>437</Paragraphs>
  <Slides>53</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53</vt:i4>
      </vt:variant>
    </vt:vector>
  </HeadingPairs>
  <TitlesOfParts>
    <vt:vector size="61" baseType="lpstr">
      <vt:lpstr>Arial</vt:lpstr>
      <vt:lpstr>Calibri</vt:lpstr>
      <vt:lpstr>Calibri Light</vt:lpstr>
      <vt:lpstr>Symbol</vt:lpstr>
      <vt:lpstr>Times New Roman</vt:lpstr>
      <vt:lpstr>Wingdings</vt:lpstr>
      <vt:lpstr>Office Theme</vt:lpstr>
      <vt:lpstr>Picture</vt:lpstr>
      <vt:lpstr>Promoting Success of Diverse Students in Gateway Engineering Courses Using Step-based Tutoring</vt:lpstr>
      <vt:lpstr>Introduction</vt:lpstr>
      <vt:lpstr>Step-Based Tutoring</vt:lpstr>
      <vt:lpstr>Traditional ITS Architecture</vt:lpstr>
      <vt:lpstr>PowerPoint Presentation</vt:lpstr>
      <vt:lpstr>PowerPoint Presentation</vt:lpstr>
      <vt:lpstr>PowerPoint Presentation</vt:lpstr>
      <vt:lpstr>Discussion </vt:lpstr>
      <vt:lpstr>Overview of Circuit Tutor</vt:lpstr>
      <vt:lpstr>Overview of Circuit Tutor (cont.)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Sample Student Comments (Comparing Circuit Tutor to WileyPLUS)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Circuit Wrapped Onto a Sphere</vt:lpstr>
      <vt:lpstr>New View of Meshes &amp; Mesh Currents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Turning Mesh Analysis Inside Out</dc:title>
  <dc:creator>Brian Skromme</dc:creator>
  <cp:lastModifiedBy>Brian Skromme</cp:lastModifiedBy>
  <cp:revision>199</cp:revision>
  <dcterms:created xsi:type="dcterms:W3CDTF">2020-05-27T00:55:28Z</dcterms:created>
  <dcterms:modified xsi:type="dcterms:W3CDTF">2022-06-25T07:25:58Z</dcterms:modified>
</cp:coreProperties>
</file>